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7"/>
  </p:notesMasterIdLst>
  <p:sldIdLst>
    <p:sldId id="256" r:id="rId5"/>
    <p:sldId id="318" r:id="rId6"/>
    <p:sldId id="276" r:id="rId8"/>
    <p:sldId id="319" r:id="rId9"/>
    <p:sldId id="259" r:id="rId10"/>
    <p:sldId id="261" r:id="rId11"/>
    <p:sldId id="273" r:id="rId12"/>
    <p:sldId id="272" r:id="rId13"/>
    <p:sldId id="270" r:id="rId14"/>
    <p:sldId id="274" r:id="rId15"/>
    <p:sldId id="271" r:id="rId16"/>
    <p:sldId id="262" r:id="rId17"/>
    <p:sldId id="263" r:id="rId18"/>
    <p:sldId id="266" r:id="rId19"/>
    <p:sldId id="267" r:id="rId20"/>
    <p:sldId id="264" r:id="rId21"/>
    <p:sldId id="268" r:id="rId22"/>
    <p:sldId id="275" r:id="rId23"/>
    <p:sldId id="315" r:id="rId24"/>
    <p:sldId id="293" r:id="rId2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308"/>
    <p:restoredTop sz="94660"/>
  </p:normalViewPr>
  <p:slideViewPr>
    <p:cSldViewPr showGuides="1">
      <p:cViewPr>
        <p:scale>
          <a:sx n="100" d="100"/>
          <a:sy n="100" d="100"/>
        </p:scale>
        <p:origin x="-194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15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79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52227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  <p:sp>
        <p:nvSpPr>
          <p:cNvPr id="522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幻灯片图像占位符 1"/>
          <p:cNvSpPr>
            <a:spLocks noGrp="1" noRo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53251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r>
              <a:rPr lang="zh-CN" altLang="en-US" dirty="0"/>
              <a:t>选题要窄、具体、以当地为主，范围不要太大，论题不要太旧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幻灯片图像占位符 1"/>
          <p:cNvSpPr>
            <a:spLocks noGrp="1" noRo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54275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r>
              <a:rPr lang="en-US" altLang="zh-CN" dirty="0"/>
              <a:t>2016</a:t>
            </a:r>
            <a:r>
              <a:rPr lang="zh-CN" altLang="en-US" dirty="0"/>
              <a:t>秋年论文通过率</a:t>
            </a:r>
            <a:r>
              <a:rPr lang="en-US" altLang="zh-CN" dirty="0"/>
              <a:t>95.06%</a:t>
            </a:r>
            <a:r>
              <a:rPr lang="zh-CN" altLang="en-US" dirty="0"/>
              <a:t>，不及格的情况：</a:t>
            </a:r>
            <a:r>
              <a:rPr lang="en-US" altLang="zh-CN" dirty="0"/>
              <a:t>1</a:t>
            </a:r>
            <a:r>
              <a:rPr lang="zh-CN" altLang="en-US" dirty="0"/>
              <a:t>、抄袭  </a:t>
            </a:r>
            <a:r>
              <a:rPr lang="en-US" altLang="zh-CN" dirty="0"/>
              <a:t>2</a:t>
            </a:r>
            <a:r>
              <a:rPr lang="zh-CN" altLang="en-US" dirty="0"/>
              <a:t>、正文字数不足  </a:t>
            </a:r>
            <a:r>
              <a:rPr lang="en-US" altLang="zh-CN" dirty="0"/>
              <a:t>3</a:t>
            </a:r>
            <a:r>
              <a:rPr lang="zh-CN" altLang="en-US" dirty="0"/>
              <a:t>、要素不全  </a:t>
            </a:r>
            <a:r>
              <a:rPr lang="en-US" altLang="zh-CN" dirty="0"/>
              <a:t>4</a:t>
            </a:r>
            <a:r>
              <a:rPr lang="zh-CN" altLang="en-US" dirty="0"/>
              <a:t>、格式不规范</a:t>
            </a: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8"/>
          <p:cNvPicPr>
            <a:picLocks noChangeAspect="1"/>
          </p:cNvPicPr>
          <p:nvPr/>
        </p:nvPicPr>
        <p:blipFill>
          <a:blip r:embed="rId2"/>
          <a:srcRect l="398" t="2922" b="22682"/>
          <a:stretch>
            <a:fillRect/>
          </a:stretch>
        </p:blipFill>
        <p:spPr>
          <a:xfrm>
            <a:off x="0" y="0"/>
            <a:ext cx="9144000" cy="5191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1062447" y="5825067"/>
            <a:ext cx="7061315" cy="375437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60000"/>
                    <a:lumOff val="40000"/>
                  </a:schemeClr>
                </a:solidFill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 smtClean="0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062447" y="5106901"/>
            <a:ext cx="7061315" cy="699594"/>
          </a:xfrm>
        </p:spPr>
        <p:txBody>
          <a:bodyPr>
            <a:normAutofit/>
          </a:bodyPr>
          <a:lstStyle>
            <a:lvl1pPr algn="ctr">
              <a:defRPr sz="4000" baseline="0"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2">
                        <a:lumMod val="5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reeform 5"/>
          <p:cNvSpPr>
            <a:spLocks noEditPoints="1"/>
          </p:cNvSpPr>
          <p:nvPr userDrawn="1"/>
        </p:nvSpPr>
        <p:spPr>
          <a:xfrm>
            <a:off x="914400" y="1731963"/>
            <a:ext cx="819150" cy="61912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0"/>
              </a:cxn>
            </a:cxnLst>
            <a:pathLst>
              <a:path w="4811" h="3654">
                <a:moveTo>
                  <a:pt x="4662" y="0"/>
                </a:moveTo>
                <a:cubicBezTo>
                  <a:pt x="4662" y="250"/>
                  <a:pt x="4662" y="499"/>
                  <a:pt x="4662" y="749"/>
                </a:cubicBezTo>
                <a:cubicBezTo>
                  <a:pt x="4497" y="843"/>
                  <a:pt x="4365" y="937"/>
                  <a:pt x="4265" y="1030"/>
                </a:cubicBezTo>
                <a:cubicBezTo>
                  <a:pt x="4067" y="1249"/>
                  <a:pt x="3984" y="1389"/>
                  <a:pt x="4017" y="1452"/>
                </a:cubicBezTo>
                <a:cubicBezTo>
                  <a:pt x="4017" y="1561"/>
                  <a:pt x="4017" y="1670"/>
                  <a:pt x="4017" y="1780"/>
                </a:cubicBezTo>
                <a:cubicBezTo>
                  <a:pt x="4282" y="1780"/>
                  <a:pt x="4546" y="1780"/>
                  <a:pt x="4811" y="1780"/>
                </a:cubicBezTo>
                <a:cubicBezTo>
                  <a:pt x="4811" y="2404"/>
                  <a:pt x="4811" y="3029"/>
                  <a:pt x="4811" y="3654"/>
                </a:cubicBezTo>
                <a:cubicBezTo>
                  <a:pt x="4183" y="3654"/>
                  <a:pt x="3555" y="3654"/>
                  <a:pt x="2926" y="3654"/>
                </a:cubicBezTo>
                <a:cubicBezTo>
                  <a:pt x="2926" y="3076"/>
                  <a:pt x="2926" y="2498"/>
                  <a:pt x="2926" y="1920"/>
                </a:cubicBezTo>
                <a:cubicBezTo>
                  <a:pt x="3026" y="890"/>
                  <a:pt x="3604" y="250"/>
                  <a:pt x="4662" y="0"/>
                </a:cubicBezTo>
                <a:close/>
                <a:moveTo>
                  <a:pt x="1736" y="0"/>
                </a:moveTo>
                <a:cubicBezTo>
                  <a:pt x="1736" y="250"/>
                  <a:pt x="1736" y="499"/>
                  <a:pt x="1736" y="749"/>
                </a:cubicBezTo>
                <a:cubicBezTo>
                  <a:pt x="1339" y="937"/>
                  <a:pt x="1125" y="1171"/>
                  <a:pt x="1091" y="1452"/>
                </a:cubicBezTo>
                <a:cubicBezTo>
                  <a:pt x="1091" y="1561"/>
                  <a:pt x="1091" y="1670"/>
                  <a:pt x="1091" y="1780"/>
                </a:cubicBezTo>
                <a:cubicBezTo>
                  <a:pt x="1356" y="1780"/>
                  <a:pt x="1620" y="1780"/>
                  <a:pt x="1885" y="1780"/>
                </a:cubicBezTo>
                <a:cubicBezTo>
                  <a:pt x="1885" y="2404"/>
                  <a:pt x="1885" y="3029"/>
                  <a:pt x="1885" y="3654"/>
                </a:cubicBezTo>
                <a:cubicBezTo>
                  <a:pt x="1257" y="3654"/>
                  <a:pt x="629" y="3654"/>
                  <a:pt x="0" y="3654"/>
                </a:cubicBezTo>
                <a:cubicBezTo>
                  <a:pt x="0" y="3076"/>
                  <a:pt x="0" y="2498"/>
                  <a:pt x="0" y="1920"/>
                </a:cubicBezTo>
                <a:cubicBezTo>
                  <a:pt x="166" y="827"/>
                  <a:pt x="744" y="187"/>
                  <a:pt x="1736" y="0"/>
                </a:cubicBezTo>
                <a:close/>
              </a:path>
            </a:pathLst>
          </a:custGeom>
          <a:solidFill>
            <a:srgbClr val="AFD876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742400" y="1944000"/>
            <a:ext cx="6458400" cy="3960000"/>
          </a:xfrm>
        </p:spPr>
        <p:txBody>
          <a:bodyPr>
            <a:normAutofit/>
          </a:bodyPr>
          <a:lstStyle>
            <a:lvl1pPr marL="0" indent="0" algn="l">
              <a:lnSpc>
                <a:spcPct val="170000"/>
              </a:lnSpc>
              <a:spcBef>
                <a:spcPts val="60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0138" y="2889250"/>
            <a:ext cx="808037" cy="71913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9" name="直接连接符 8"/>
          <p:cNvCxnSpPr/>
          <p:nvPr/>
        </p:nvCxnSpPr>
        <p:spPr>
          <a:xfrm>
            <a:off x="2176463" y="3371850"/>
            <a:ext cx="4011613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687289" y="2153923"/>
            <a:ext cx="4438459" cy="1235075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1687289" y="3415987"/>
            <a:ext cx="4438459" cy="634472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tx1">
                    <a:lumMod val="60000"/>
                    <a:lumOff val="40000"/>
                  </a:schemeClr>
                </a:solidFill>
                <a:ea typeface="幼圆" panose="02010509060101010101" pitchFamily="49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reeform 5"/>
          <p:cNvSpPr>
            <a:spLocks noEditPoints="1"/>
          </p:cNvSpPr>
          <p:nvPr userDrawn="1"/>
        </p:nvSpPr>
        <p:spPr>
          <a:xfrm>
            <a:off x="927100" y="1876425"/>
            <a:ext cx="538163" cy="4127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1079538814"/>
              </a:cxn>
              <a:cxn ang="0">
                <a:pos x="2147483647" y="1484541223"/>
              </a:cxn>
              <a:cxn ang="0">
                <a:pos x="2147483647" y="2092778615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1079538814"/>
              </a:cxn>
              <a:cxn ang="0">
                <a:pos x="1527070791" y="2092778615"/>
              </a:cxn>
              <a:cxn ang="0">
                <a:pos x="152707079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0"/>
              </a:cxn>
            </a:cxnLst>
            <a:pathLst>
              <a:path w="4811" h="3654">
                <a:moveTo>
                  <a:pt x="4662" y="0"/>
                </a:moveTo>
                <a:cubicBezTo>
                  <a:pt x="4662" y="250"/>
                  <a:pt x="4662" y="499"/>
                  <a:pt x="4662" y="749"/>
                </a:cubicBezTo>
                <a:cubicBezTo>
                  <a:pt x="4497" y="843"/>
                  <a:pt x="4365" y="937"/>
                  <a:pt x="4265" y="1030"/>
                </a:cubicBezTo>
                <a:cubicBezTo>
                  <a:pt x="4067" y="1249"/>
                  <a:pt x="3984" y="1389"/>
                  <a:pt x="4017" y="1452"/>
                </a:cubicBezTo>
                <a:cubicBezTo>
                  <a:pt x="4017" y="1561"/>
                  <a:pt x="4017" y="1670"/>
                  <a:pt x="4017" y="1780"/>
                </a:cubicBezTo>
                <a:cubicBezTo>
                  <a:pt x="4282" y="1780"/>
                  <a:pt x="4546" y="1780"/>
                  <a:pt x="4811" y="1780"/>
                </a:cubicBezTo>
                <a:cubicBezTo>
                  <a:pt x="4811" y="2404"/>
                  <a:pt x="4811" y="3029"/>
                  <a:pt x="4811" y="3654"/>
                </a:cubicBezTo>
                <a:cubicBezTo>
                  <a:pt x="4183" y="3654"/>
                  <a:pt x="3555" y="3654"/>
                  <a:pt x="2926" y="3654"/>
                </a:cubicBezTo>
                <a:cubicBezTo>
                  <a:pt x="2926" y="3076"/>
                  <a:pt x="2926" y="2498"/>
                  <a:pt x="2926" y="1920"/>
                </a:cubicBezTo>
                <a:cubicBezTo>
                  <a:pt x="3026" y="890"/>
                  <a:pt x="3604" y="250"/>
                  <a:pt x="4662" y="0"/>
                </a:cubicBezTo>
                <a:close/>
                <a:moveTo>
                  <a:pt x="1736" y="0"/>
                </a:moveTo>
                <a:cubicBezTo>
                  <a:pt x="1736" y="250"/>
                  <a:pt x="1736" y="499"/>
                  <a:pt x="1736" y="749"/>
                </a:cubicBezTo>
                <a:cubicBezTo>
                  <a:pt x="1339" y="937"/>
                  <a:pt x="1125" y="1171"/>
                  <a:pt x="1091" y="1452"/>
                </a:cubicBezTo>
                <a:cubicBezTo>
                  <a:pt x="1091" y="1561"/>
                  <a:pt x="1091" y="1670"/>
                  <a:pt x="1091" y="1780"/>
                </a:cubicBezTo>
                <a:cubicBezTo>
                  <a:pt x="1356" y="1780"/>
                  <a:pt x="1620" y="1780"/>
                  <a:pt x="1885" y="1780"/>
                </a:cubicBezTo>
                <a:cubicBezTo>
                  <a:pt x="1885" y="2404"/>
                  <a:pt x="1885" y="3029"/>
                  <a:pt x="1885" y="3654"/>
                </a:cubicBezTo>
                <a:cubicBezTo>
                  <a:pt x="1257" y="3654"/>
                  <a:pt x="629" y="3654"/>
                  <a:pt x="0" y="3654"/>
                </a:cubicBezTo>
                <a:cubicBezTo>
                  <a:pt x="0" y="3076"/>
                  <a:pt x="0" y="2498"/>
                  <a:pt x="0" y="1920"/>
                </a:cubicBezTo>
                <a:cubicBezTo>
                  <a:pt x="166" y="827"/>
                  <a:pt x="744" y="187"/>
                  <a:pt x="1736" y="0"/>
                </a:cubicBezTo>
                <a:close/>
              </a:path>
            </a:pathLst>
          </a:custGeom>
          <a:solidFill>
            <a:srgbClr val="AFD876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8436" name="Freeform 5"/>
          <p:cNvSpPr>
            <a:spLocks noEditPoints="1"/>
          </p:cNvSpPr>
          <p:nvPr userDrawn="1"/>
        </p:nvSpPr>
        <p:spPr>
          <a:xfrm>
            <a:off x="927100" y="4083050"/>
            <a:ext cx="538163" cy="4127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1079538814"/>
              </a:cxn>
              <a:cxn ang="0">
                <a:pos x="2147483647" y="1484541223"/>
              </a:cxn>
              <a:cxn ang="0">
                <a:pos x="2147483647" y="2092778615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1079538814"/>
              </a:cxn>
              <a:cxn ang="0">
                <a:pos x="1527070791" y="2092778615"/>
              </a:cxn>
              <a:cxn ang="0">
                <a:pos x="152707079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0"/>
              </a:cxn>
            </a:cxnLst>
            <a:pathLst>
              <a:path w="4811" h="3654">
                <a:moveTo>
                  <a:pt x="4662" y="0"/>
                </a:moveTo>
                <a:cubicBezTo>
                  <a:pt x="4662" y="250"/>
                  <a:pt x="4662" y="499"/>
                  <a:pt x="4662" y="749"/>
                </a:cubicBezTo>
                <a:cubicBezTo>
                  <a:pt x="4497" y="843"/>
                  <a:pt x="4365" y="937"/>
                  <a:pt x="4265" y="1030"/>
                </a:cubicBezTo>
                <a:cubicBezTo>
                  <a:pt x="4067" y="1249"/>
                  <a:pt x="3984" y="1389"/>
                  <a:pt x="4017" y="1452"/>
                </a:cubicBezTo>
                <a:cubicBezTo>
                  <a:pt x="4017" y="1561"/>
                  <a:pt x="4017" y="1670"/>
                  <a:pt x="4017" y="1780"/>
                </a:cubicBezTo>
                <a:cubicBezTo>
                  <a:pt x="4282" y="1780"/>
                  <a:pt x="4546" y="1780"/>
                  <a:pt x="4811" y="1780"/>
                </a:cubicBezTo>
                <a:cubicBezTo>
                  <a:pt x="4811" y="2404"/>
                  <a:pt x="4811" y="3029"/>
                  <a:pt x="4811" y="3654"/>
                </a:cubicBezTo>
                <a:cubicBezTo>
                  <a:pt x="4183" y="3654"/>
                  <a:pt x="3555" y="3654"/>
                  <a:pt x="2926" y="3654"/>
                </a:cubicBezTo>
                <a:cubicBezTo>
                  <a:pt x="2926" y="3076"/>
                  <a:pt x="2926" y="2498"/>
                  <a:pt x="2926" y="1920"/>
                </a:cubicBezTo>
                <a:cubicBezTo>
                  <a:pt x="3026" y="890"/>
                  <a:pt x="3604" y="250"/>
                  <a:pt x="4662" y="0"/>
                </a:cubicBezTo>
                <a:close/>
                <a:moveTo>
                  <a:pt x="1736" y="0"/>
                </a:moveTo>
                <a:cubicBezTo>
                  <a:pt x="1736" y="250"/>
                  <a:pt x="1736" y="499"/>
                  <a:pt x="1736" y="749"/>
                </a:cubicBezTo>
                <a:cubicBezTo>
                  <a:pt x="1339" y="937"/>
                  <a:pt x="1125" y="1171"/>
                  <a:pt x="1091" y="1452"/>
                </a:cubicBezTo>
                <a:cubicBezTo>
                  <a:pt x="1091" y="1561"/>
                  <a:pt x="1091" y="1670"/>
                  <a:pt x="1091" y="1780"/>
                </a:cubicBezTo>
                <a:cubicBezTo>
                  <a:pt x="1356" y="1780"/>
                  <a:pt x="1620" y="1780"/>
                  <a:pt x="1885" y="1780"/>
                </a:cubicBezTo>
                <a:cubicBezTo>
                  <a:pt x="1885" y="2404"/>
                  <a:pt x="1885" y="3029"/>
                  <a:pt x="1885" y="3654"/>
                </a:cubicBezTo>
                <a:cubicBezTo>
                  <a:pt x="1257" y="3654"/>
                  <a:pt x="629" y="3654"/>
                  <a:pt x="0" y="3654"/>
                </a:cubicBezTo>
                <a:cubicBezTo>
                  <a:pt x="0" y="3076"/>
                  <a:pt x="0" y="2498"/>
                  <a:pt x="0" y="1920"/>
                </a:cubicBezTo>
                <a:cubicBezTo>
                  <a:pt x="166" y="827"/>
                  <a:pt x="744" y="187"/>
                  <a:pt x="1736" y="0"/>
                </a:cubicBezTo>
                <a:close/>
              </a:path>
            </a:pathLst>
          </a:custGeom>
          <a:solidFill>
            <a:srgbClr val="AFD876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436400" y="1944000"/>
            <a:ext cx="6458400" cy="171360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1436400" y="4165200"/>
            <a:ext cx="6458400" cy="171360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0" name="日期占位符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空心弧 7"/>
          <p:cNvSpPr/>
          <p:nvPr/>
        </p:nvSpPr>
        <p:spPr bwMode="auto">
          <a:xfrm rot="7086271">
            <a:off x="5027613" y="2633663"/>
            <a:ext cx="1482725" cy="1482725"/>
          </a:xfrm>
          <a:prstGeom prst="blockArc">
            <a:avLst>
              <a:gd name="adj1" fmla="val 5502533"/>
              <a:gd name="adj2" fmla="val 1980318"/>
              <a:gd name="adj3" fmla="val 1053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458800" y="2779200"/>
            <a:ext cx="3931200" cy="1198800"/>
          </a:xfrm>
        </p:spPr>
        <p:txBody>
          <a:bodyPr anchor="t">
            <a:normAutofit/>
          </a:bodyPr>
          <a:lstStyle>
            <a:lvl1pPr>
              <a:defRPr sz="72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4"/>
          <p:cNvPicPr>
            <a:picLocks noChangeAspect="1"/>
          </p:cNvPicPr>
          <p:nvPr userDrawn="1"/>
        </p:nvPicPr>
        <p:blipFill>
          <a:blip r:embed="rId2"/>
          <a:srcRect l="398" t="1320" b="37274"/>
          <a:stretch>
            <a:fillRect/>
          </a:stretch>
        </p:blipFill>
        <p:spPr>
          <a:xfrm>
            <a:off x="0" y="0"/>
            <a:ext cx="9142413" cy="4284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10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just" defTabSz="914400" rtl="0" eaLnBrk="0" fontAlgn="base" latinLnBrk="0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rgbClr val="963B22"/>
              </a:buClr>
              <a:buSzPct val="110000"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628650" y="571502"/>
            <a:ext cx="7886701" cy="564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/>
          <a:lstStyle>
            <a:lvl1pPr>
              <a:defRPr smtClean="0">
                <a:solidFill>
                  <a:srgbClr val="929292"/>
                </a:solidFill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2" name="页脚占位符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4.png"/><Relationship Id="rId11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pic>
        <p:nvPicPr>
          <p:cNvPr id="4098" name="图片 6"/>
          <p:cNvPicPr>
            <a:picLocks noChangeAspect="1"/>
          </p:cNvPicPr>
          <p:nvPr/>
        </p:nvPicPr>
        <p:blipFill>
          <a:blip r:embed="rId11"/>
          <a:srcRect l="398" t="1320" b="37274"/>
          <a:stretch>
            <a:fillRect/>
          </a:stretch>
        </p:blipFill>
        <p:spPr>
          <a:xfrm>
            <a:off x="0" y="0"/>
            <a:ext cx="9142413" cy="4284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KSO_BT1"/>
          <p:cNvSpPr>
            <a:spLocks noGrp="1"/>
          </p:cNvSpPr>
          <p:nvPr>
            <p:ph type="title"/>
          </p:nvPr>
        </p:nvSpPr>
        <p:spPr>
          <a:xfrm>
            <a:off x="339725" y="101600"/>
            <a:ext cx="8370888" cy="7000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4100" name="KSO_BC1"/>
          <p:cNvSpPr>
            <a:spLocks noGrp="1"/>
          </p:cNvSpPr>
          <p:nvPr>
            <p:ph type="body"/>
          </p:nvPr>
        </p:nvSpPr>
        <p:spPr>
          <a:xfrm>
            <a:off x="339725" y="1106488"/>
            <a:ext cx="8361363" cy="50704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cs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29292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598024"/>
          </a:solidFill>
          <a:latin typeface="Arial" panose="020B0604020202020204" pitchFamily="34" charset="0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8024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8024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8024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8024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8024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8024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8024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8024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57505" indent="-357505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110000"/>
        <a:buBlip>
          <a:blip r:embed="rId12"/>
        </a:buBlip>
        <a:defRPr sz="2400" kern="1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  <a:cs typeface="+mn-cs"/>
        </a:defRPr>
      </a:lvl1pPr>
      <a:lvl2pPr marL="576580" indent="-230505" algn="just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幼圆" panose="020105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cnki.net/" TargetMode="External"/><Relationship Id="rId8" Type="http://schemas.openxmlformats.org/officeDocument/2006/relationships/hyperlink" Target="http://www.chinampa.cn/" TargetMode="External"/><Relationship Id="rId7" Type="http://schemas.openxmlformats.org/officeDocument/2006/relationships/hyperlink" Target="http://www.mpacn.com/" TargetMode="External"/><Relationship Id="rId6" Type="http://schemas.openxmlformats.org/officeDocument/2006/relationships/hyperlink" Target="http://www.wiapp.org/" TargetMode="External"/><Relationship Id="rId5" Type="http://schemas.openxmlformats.org/officeDocument/2006/relationships/hyperlink" Target="http://www.cpac.zsu.edu.cn/" TargetMode="External"/><Relationship Id="rId4" Type="http://schemas.openxmlformats.org/officeDocument/2006/relationships/hyperlink" Target="http://www.pspm.whu.cn/" TargetMode="External"/><Relationship Id="rId3" Type="http://schemas.openxmlformats.org/officeDocument/2006/relationships/hyperlink" Target="http://www.cp.org.cn/" TargetMode="External"/><Relationship Id="rId2" Type="http://schemas.openxmlformats.org/officeDocument/2006/relationships/hyperlink" Target="http://www.cpasonline.org.cn/" TargetMode="Externa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27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6" name="Picture 4" descr="tv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1912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Rectangle 2"/>
          <p:cNvSpPr>
            <a:spLocks noGrp="1"/>
          </p:cNvSpPr>
          <p:nvPr>
            <p:ph type="ctrTitle"/>
          </p:nvPr>
        </p:nvSpPr>
        <p:spPr>
          <a:xfrm>
            <a:off x="685800" y="1733550"/>
            <a:ext cx="7772400" cy="1470025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行政管理专业</a:t>
            </a:r>
            <a:b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本科毕业论文辅导讲座</a:t>
            </a:r>
            <a:endParaRPr lang="zh-CN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28" name="Rectangle 3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台山开放大学  陈瑞富</a:t>
            </a:r>
            <a:endParaRPr lang="zh-CN" altLang="zh-CN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7890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1" name="Rectangle 2"/>
          <p:cNvSpPr>
            <a:spLocks noGrp="1"/>
          </p:cNvSpPr>
          <p:nvPr>
            <p:ph type="ctrTitle"/>
          </p:nvPr>
        </p:nvSpPr>
        <p:spPr>
          <a:xfrm>
            <a:off x="684213" y="1389063"/>
            <a:ext cx="7773987" cy="938212"/>
          </a:xfrm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/>
                <a:ea typeface="楷体_GB2312"/>
              </a:rPr>
              <a:t>选题要有新意</a:t>
            </a:r>
            <a:endParaRPr lang="zh-CN" altLang="zh-CN" dirty="0"/>
          </a:p>
        </p:txBody>
      </p:sp>
      <p:sp>
        <p:nvSpPr>
          <p:cNvPr id="31748" name="Rectangle 4"/>
          <p:cNvSpPr>
            <a:spLocks noGrp="1"/>
          </p:cNvSpPr>
          <p:nvPr>
            <p:ph type="subTitle"/>
          </p:nvPr>
        </p:nvSpPr>
        <p:spPr>
          <a:xfrm>
            <a:off x="1300163" y="2608263"/>
            <a:ext cx="6400800" cy="3152775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algn="l"/>
            <a:r>
              <a:rPr lang="en-US" altLang="zh-CN" sz="1800" dirty="0"/>
              <a:t>1</a:t>
            </a:r>
            <a:r>
              <a:rPr lang="zh-CN" altLang="en-US" sz="1800" dirty="0"/>
              <a:t>、从自己已经掌握的理论知识出发，在研究前人研究成果的基础上，善于发现新问题，敢于提出前人没有提出过的。</a:t>
            </a:r>
            <a:endParaRPr lang="zh-CN" altLang="en-US" sz="1800" dirty="0"/>
          </a:p>
          <a:p>
            <a:pPr lvl="0" algn="l"/>
            <a:r>
              <a:rPr lang="en-US" altLang="zh-CN" sz="1800" dirty="0"/>
              <a:t>2</a:t>
            </a:r>
            <a:r>
              <a:rPr lang="zh-CN" altLang="en-US" sz="1800" dirty="0"/>
              <a:t>、前人或者虽已提出来，但尚未得到定论或者未完全解决的问题。只要自己的论文观点正确鲜明，材料真实充分，论证深刻有力，也可能填补我国理论界对某些方面研究的空白，或者对以前有关学说的不足进行补充、深化和修正。这样，也就使论文具有新意，具有独创性。有些论题尽管别人已有论述，但只要论题有研究价值，不妨从新的角度，新的研究方法、用新的材料去论证，去发展，去创新。</a:t>
            </a:r>
            <a:endParaRPr lang="zh-CN" altLang="en-US" sz="1800" dirty="0"/>
          </a:p>
          <a:p>
            <a:pPr lvl="0" algn="l"/>
            <a:r>
              <a:rPr lang="en-US" altLang="zh-CN" sz="1800" dirty="0"/>
              <a:t>3</a:t>
            </a:r>
            <a:r>
              <a:rPr lang="zh-CN" altLang="en-US" sz="1800" dirty="0"/>
              <a:t>、注意不要用过时的观点。 </a:t>
            </a:r>
            <a:endParaRPr lang="zh-CN" altLang="en-US" sz="1800" dirty="0"/>
          </a:p>
          <a:p>
            <a:pPr lvl="0" algn="l" eaLnBrk="1" hangingPunct="1"/>
            <a:endParaRPr lang="zh-CN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48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charRg st="53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748">
                                            <p:txEl>
                                              <p:charRg st="53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charRg st="231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8">
                                            <p:txEl>
                                              <p:charRg st="231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>
                                            <p:txEl>
                                              <p:charRg st="231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4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5" name="Rectangle 2"/>
          <p:cNvSpPr>
            <a:spLocks noGrp="1"/>
          </p:cNvSpPr>
          <p:nvPr>
            <p:ph type="ctrTitle"/>
          </p:nvPr>
        </p:nvSpPr>
        <p:spPr>
          <a:xfrm>
            <a:off x="746125" y="1539875"/>
            <a:ext cx="7773988" cy="938213"/>
          </a:xfrm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/>
                <a:ea typeface="楷体_GB2312"/>
              </a:rPr>
              <a:t>组织内部管理与对外管理</a:t>
            </a:r>
            <a:r>
              <a:rPr lang="zh-CN" altLang="en-US" dirty="0"/>
              <a:t> </a:t>
            </a:r>
            <a:endParaRPr lang="zh-CN" altLang="zh-CN" dirty="0"/>
          </a:p>
        </p:txBody>
      </p:sp>
      <p:sp>
        <p:nvSpPr>
          <p:cNvPr id="28676" name="Rectangle 4"/>
          <p:cNvSpPr>
            <a:spLocks noGrp="1"/>
          </p:cNvSpPr>
          <p:nvPr>
            <p:ph type="subTitle"/>
          </p:nvPr>
        </p:nvSpPr>
        <p:spPr>
          <a:xfrm>
            <a:off x="1371600" y="2819400"/>
            <a:ext cx="6400800" cy="2879725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algn="l"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/>
                <a:ea typeface="楷体_GB2312"/>
              </a:rPr>
              <a:t>组织内部管理：</a:t>
            </a:r>
            <a:r>
              <a:rPr lang="zh-CN" altLang="en-US" sz="2400" dirty="0"/>
              <a:t>如国家公务员制度、非政府公共组织内部管理、企业的人事、工资、职称改革等均可。</a:t>
            </a:r>
            <a:r>
              <a:rPr lang="zh-CN" altLang="en-US" dirty="0"/>
              <a:t> </a:t>
            </a:r>
            <a:endParaRPr lang="zh-CN" altLang="en-US" sz="2400" dirty="0"/>
          </a:p>
          <a:p>
            <a:pPr lvl="0" algn="l"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/>
                <a:ea typeface="楷体_GB2312"/>
              </a:rPr>
              <a:t>对外管理：</a:t>
            </a:r>
            <a:r>
              <a:rPr lang="zh-CN" altLang="en-US" sz="2400" dirty="0"/>
              <a:t>如政府对社会的管理、政府对社会秩序的管理等都可以作为选题。</a:t>
            </a:r>
            <a:r>
              <a:rPr lang="zh-CN" altLang="en-US" dirty="0"/>
              <a:t> </a:t>
            </a:r>
            <a:endParaRPr lang="zh-CN" altLang="en-US" sz="2400" dirty="0"/>
          </a:p>
          <a:p>
            <a:pPr lvl="0" algn="l" eaLnBrk="1" hangingPunct="1"/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7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676">
                                            <p:txEl>
                                              <p:charRg st="47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9938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Rectangle 2"/>
          <p:cNvSpPr>
            <a:spLocks noGrp="1"/>
          </p:cNvSpPr>
          <p:nvPr>
            <p:ph type="ctrTitle"/>
          </p:nvPr>
        </p:nvSpPr>
        <p:spPr>
          <a:xfrm>
            <a:off x="685800" y="1177925"/>
            <a:ext cx="7773988" cy="938213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zh-CN" b="1" dirty="0">
                <a:solidFill>
                  <a:srgbClr val="FF0000"/>
                </a:solidFill>
                <a:latin typeface="楷体_GB2312"/>
                <a:ea typeface="楷体_GB2312"/>
              </a:rPr>
              <a:t>（四）资料的搜集和整理</a:t>
            </a:r>
            <a:endParaRPr lang="zh-CN" altLang="zh-CN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7172" name="Rectangle 4"/>
          <p:cNvSpPr>
            <a:spLocks noGrp="1"/>
          </p:cNvSpPr>
          <p:nvPr>
            <p:ph type="subTitle" idx="1"/>
          </p:nvPr>
        </p:nvSpPr>
        <p:spPr>
          <a:xfrm>
            <a:off x="1373188" y="2222500"/>
            <a:ext cx="6400800" cy="2879725"/>
          </a:xfrm>
        </p:spPr>
        <p:txBody>
          <a:bodyPr vert="horz" wrap="square" lIns="91440" tIns="45720" rIns="91440" bIns="45720" anchor="t"/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zh-CN" altLang="zh-CN" sz="1400" b="1" dirty="0">
                <a:latin typeface="+mn-lt"/>
                <a:ea typeface="+mn-ea"/>
                <a:cs typeface="+mn-cs"/>
              </a:rPr>
              <a:t>（一）要以论题为中心搜集资料</a:t>
            </a:r>
            <a:endParaRPr lang="en-US" altLang="zh-CN" sz="1400" b="1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zh-CN" altLang="zh-CN" sz="1400" b="1" dirty="0">
                <a:latin typeface="+mn-lt"/>
                <a:ea typeface="+mn-ea"/>
                <a:cs typeface="+mn-cs"/>
              </a:rPr>
              <a:t>（二）要充分占有资料</a:t>
            </a:r>
            <a:endParaRPr lang="en-US" altLang="zh-CN" sz="1400" b="1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zh-CN" altLang="zh-CN" sz="1400" b="1" dirty="0">
                <a:latin typeface="+mn-lt"/>
                <a:ea typeface="+mn-ea"/>
                <a:cs typeface="+mn-cs"/>
              </a:rPr>
              <a:t>（三）要掌握第一手材料</a:t>
            </a:r>
            <a:endParaRPr lang="en-US" altLang="zh-CN" sz="1400" b="1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zh-CN" altLang="zh-CN" sz="1400" b="1" dirty="0">
                <a:latin typeface="+mn-lt"/>
                <a:ea typeface="+mn-ea"/>
                <a:cs typeface="+mn-cs"/>
              </a:rPr>
              <a:t>（四）边搜集边整理研究</a:t>
            </a:r>
            <a:endParaRPr lang="en-US" altLang="zh-CN" sz="1400" b="1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zh-CN" altLang="zh-CN" sz="1400" b="1" dirty="0">
                <a:latin typeface="+mn-lt"/>
                <a:ea typeface="+mn-ea"/>
                <a:cs typeface="+mn-cs"/>
              </a:rPr>
              <a:t>（五）搜集资料的途径</a:t>
            </a:r>
            <a:endParaRPr lang="en-US" altLang="zh-CN" sz="1400" b="1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en-US" altLang="zh-CN" sz="1000" dirty="0">
                <a:latin typeface="+mn-lt"/>
                <a:ea typeface="+mn-ea"/>
                <a:cs typeface="+mn-cs"/>
              </a:rPr>
              <a:t>1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、主要</a:t>
            </a:r>
            <a:r>
              <a:rPr lang="zh-CN" altLang="zh-CN" sz="1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学术研究期刊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：</a:t>
            </a:r>
            <a:r>
              <a:rPr lang="en-US" altLang="zh-CN" sz="1000" dirty="0">
                <a:latin typeface="+mn-lt"/>
                <a:ea typeface="+mn-ea"/>
                <a:cs typeface="+mn-cs"/>
              </a:rPr>
              <a:t>    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如《中国行政管理》、《战略与管理》、《公共行政》《人力资源开发与管理》等</a:t>
            </a:r>
            <a:endParaRPr lang="zh-CN" altLang="zh-CN" sz="1000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en-US" altLang="zh-CN" sz="1000" dirty="0">
                <a:latin typeface="+mn-lt"/>
                <a:ea typeface="+mn-ea"/>
                <a:cs typeface="+mn-cs"/>
              </a:rPr>
              <a:t>2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、主要的</a:t>
            </a:r>
            <a:r>
              <a:rPr lang="zh-CN" altLang="zh-CN" sz="1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学术研究网站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：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中国行政管理学会</a:t>
            </a:r>
            <a:r>
              <a:rPr lang="en-US" altLang="zh-CN" sz="1000" dirty="0">
                <a:latin typeface="+mn-lt"/>
                <a:ea typeface="+mn-ea"/>
                <a:cs typeface="+mn-cs"/>
                <a:hlinkClick r:id="rId2"/>
              </a:rPr>
              <a:t>http://www.cpasonline.org.cn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；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中国政治学网</a:t>
            </a:r>
            <a:r>
              <a:rPr lang="en-US" altLang="zh-CN" sz="1000" dirty="0">
                <a:latin typeface="+mn-lt"/>
                <a:ea typeface="+mn-ea"/>
                <a:cs typeface="+mn-cs"/>
                <a:hlinkClick r:id="rId3"/>
              </a:rPr>
              <a:t>http://www.cp.org.cn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；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武汉大学政治与公共管理学院</a:t>
            </a:r>
            <a:r>
              <a:rPr lang="en-US" altLang="zh-CN" sz="1000" dirty="0">
                <a:latin typeface="+mn-lt"/>
                <a:ea typeface="+mn-ea"/>
                <a:cs typeface="+mn-cs"/>
                <a:hlinkClick r:id="rId4"/>
              </a:rPr>
              <a:t>http://www.pspm.whu.cn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；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中山大学行政管理研究中心</a:t>
            </a:r>
            <a:r>
              <a:rPr lang="en-US" altLang="zh-CN" sz="1000" dirty="0">
                <a:latin typeface="+mn-lt"/>
                <a:ea typeface="+mn-ea"/>
                <a:cs typeface="+mn-cs"/>
                <a:hlinkClick r:id="rId5"/>
              </a:rPr>
              <a:t>http://www.cpac.zsu.edu.cn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；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中国人民大学公共管理学院</a:t>
            </a:r>
            <a:r>
              <a:rPr lang="en-US" altLang="zh-CN" sz="1000" dirty="0">
                <a:latin typeface="+mn-lt"/>
                <a:ea typeface="+mn-ea"/>
                <a:cs typeface="+mn-cs"/>
              </a:rPr>
              <a:t>ttp://www.mparue.edu.cn/main.asp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；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制度分析与公共政策网站</a:t>
            </a:r>
            <a:r>
              <a:rPr lang="en-US" altLang="zh-CN" sz="1000" dirty="0">
                <a:latin typeface="+mn-lt"/>
                <a:ea typeface="+mn-ea"/>
                <a:cs typeface="+mn-cs"/>
                <a:hlinkClick r:id="rId6"/>
              </a:rPr>
              <a:t>http://www.wiapp.org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；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中国选举与治理网</a:t>
            </a:r>
            <a:r>
              <a:rPr lang="en-US" altLang="zh-CN" sz="1000" dirty="0">
                <a:latin typeface="+mn-lt"/>
                <a:ea typeface="+mn-ea"/>
                <a:cs typeface="+mn-cs"/>
              </a:rPr>
              <a:t>http://www.chinaelections.org/</a:t>
            </a:r>
            <a:endParaRPr lang="zh-CN" altLang="zh-CN" sz="1000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zh-CN" altLang="zh-CN" sz="1000" dirty="0">
                <a:latin typeface="+mn-lt"/>
                <a:ea typeface="+mn-ea"/>
                <a:cs typeface="+mn-cs"/>
              </a:rPr>
              <a:t>中国公共管理</a:t>
            </a:r>
            <a:r>
              <a:rPr lang="en-US" altLang="zh-CN" sz="1000" dirty="0">
                <a:latin typeface="+mn-lt"/>
                <a:ea typeface="+mn-ea"/>
                <a:cs typeface="+mn-cs"/>
                <a:hlinkClick r:id="rId7"/>
              </a:rPr>
              <a:t>http://www.mpacn.com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；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中国</a:t>
            </a:r>
            <a:r>
              <a:rPr lang="en-US" altLang="zh-CN" sz="1000" dirty="0">
                <a:latin typeface="+mn-lt"/>
                <a:ea typeface="+mn-ea"/>
                <a:cs typeface="+mn-cs"/>
              </a:rPr>
              <a:t>MPA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社区</a:t>
            </a:r>
            <a:r>
              <a:rPr lang="en-US" altLang="zh-CN" sz="1000" dirty="0">
                <a:latin typeface="+mn-lt"/>
                <a:ea typeface="+mn-ea"/>
                <a:cs typeface="+mn-cs"/>
                <a:hlinkClick r:id="rId8"/>
              </a:rPr>
              <a:t>http://www.chinampa.cn</a:t>
            </a:r>
            <a:r>
              <a:rPr lang="zh-CN" altLang="en-US" sz="1000" dirty="0">
                <a:latin typeface="+mn-lt"/>
                <a:ea typeface="+mn-ea"/>
                <a:cs typeface="+mn-cs"/>
              </a:rPr>
              <a:t>；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中国知网</a:t>
            </a:r>
            <a:r>
              <a:rPr lang="en-US" altLang="zh-CN" sz="1000" dirty="0">
                <a:latin typeface="+mn-lt"/>
                <a:ea typeface="+mn-ea"/>
                <a:cs typeface="+mn-cs"/>
                <a:hlinkClick r:id="rId9"/>
              </a:rPr>
              <a:t>http://www.cnki.net</a:t>
            </a:r>
            <a:endParaRPr lang="zh-CN" altLang="zh-CN" sz="1000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en-US" altLang="zh-CN" sz="1000" dirty="0">
                <a:latin typeface="+mn-lt"/>
                <a:ea typeface="+mn-ea"/>
                <a:cs typeface="+mn-cs"/>
              </a:rPr>
              <a:t>3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、使用</a:t>
            </a:r>
            <a:r>
              <a:rPr lang="zh-CN" altLang="zh-CN" sz="1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“百度”等搜索引擎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通过作者、关键词、论文标题等进行搜索</a:t>
            </a:r>
            <a:endParaRPr lang="zh-CN" altLang="zh-CN" sz="1000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en-US" altLang="zh-CN" sz="1000" dirty="0">
                <a:latin typeface="+mn-lt"/>
                <a:ea typeface="+mn-ea"/>
                <a:cs typeface="+mn-cs"/>
              </a:rPr>
              <a:t>    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如“论和谐社会建构过程中的政府能力提升”，就可以根据关键词“政府能力”来搜索</a:t>
            </a:r>
            <a:endParaRPr lang="zh-CN" altLang="zh-CN" sz="1000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r>
              <a:rPr lang="en-US" altLang="zh-CN" sz="1000" dirty="0">
                <a:latin typeface="+mn-lt"/>
                <a:ea typeface="+mn-ea"/>
                <a:cs typeface="+mn-cs"/>
              </a:rPr>
              <a:t>4</a:t>
            </a:r>
            <a:r>
              <a:rPr lang="zh-CN" altLang="zh-CN" sz="1000" dirty="0">
                <a:latin typeface="+mn-lt"/>
                <a:ea typeface="+mn-ea"/>
                <a:cs typeface="+mn-cs"/>
              </a:rPr>
              <a:t>、图书馆、购书中心</a:t>
            </a:r>
            <a:endParaRPr lang="zh-CN" altLang="zh-CN" sz="1000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  <a:spcBef>
                <a:spcPct val="0"/>
              </a:spcBef>
            </a:pPr>
            <a:endParaRPr lang="zh-CN" altLang="zh-CN" sz="800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2265"/>
              </a:lnSpc>
            </a:pPr>
            <a:endParaRPr lang="zh-CN" altLang="zh-CN" sz="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5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charRg st="15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charRg st="15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6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charRg st="26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charRg st="26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38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2">
                                            <p:txEl>
                                              <p:charRg st="38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charRg st="38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5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2">
                                            <p:txEl>
                                              <p:charRg st="5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charRg st="5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61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72">
                                            <p:txEl>
                                              <p:charRg st="61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13" end="3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172">
                                            <p:txEl>
                                              <p:charRg st="113" end="3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380" end="4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172">
                                            <p:txEl>
                                              <p:charRg st="380" end="4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461" end="4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72">
                                            <p:txEl>
                                              <p:charRg st="461" end="4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493" end="5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172">
                                            <p:txEl>
                                              <p:charRg st="493" end="5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536" end="5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172">
                                            <p:txEl>
                                              <p:charRg st="536" end="5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62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Rectangle 2"/>
          <p:cNvSpPr>
            <a:spLocks noGrp="1"/>
          </p:cNvSpPr>
          <p:nvPr>
            <p:ph type="ctrTitle"/>
          </p:nvPr>
        </p:nvSpPr>
        <p:spPr>
          <a:xfrm>
            <a:off x="685800" y="1512888"/>
            <a:ext cx="7773988" cy="938212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zh-CN" b="1" dirty="0">
                <a:solidFill>
                  <a:srgbClr val="FF0000"/>
                </a:solidFill>
                <a:latin typeface="楷体_GB2312"/>
                <a:ea typeface="楷体_GB2312"/>
              </a:rPr>
              <a:t>（五）写作提纲的拟定</a:t>
            </a:r>
            <a:endParaRPr lang="zh-CN" altLang="zh-CN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8196" name="Rectangle 4"/>
          <p:cNvSpPr>
            <a:spLocks noGrp="1"/>
          </p:cNvSpPr>
          <p:nvPr>
            <p:ph type="subTitle" idx="1"/>
          </p:nvPr>
        </p:nvSpPr>
        <p:spPr>
          <a:xfrm>
            <a:off x="1319213" y="2759075"/>
            <a:ext cx="6400800" cy="3089275"/>
          </a:xfrm>
        </p:spPr>
        <p:txBody>
          <a:bodyPr vert="horz" wrap="square" lIns="91440" tIns="45720" rIns="91440" bIns="45720" anchor="t"/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提纲一般应当包括以下几项内容：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 （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1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）论文的标题；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 （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2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）论文的宗旨或写作目的；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 （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3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）总论点（中心论点）；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 （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4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）从属于总论点的各个分论点；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 （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5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）从属于各个分论点的小论点；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 （ 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6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）论证各个论点的主要论据资料；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 （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7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）各个层次采取的论证方法；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 （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8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）结论。</a:t>
            </a:r>
            <a:endParaRPr lang="zh-CN" altLang="zh-CN" sz="1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1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charRg st="1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2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charRg st="26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41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charRg st="41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55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6">
                                            <p:txEl>
                                              <p:charRg st="55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72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charRg st="72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89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196">
                                            <p:txEl>
                                              <p:charRg st="89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107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196">
                                            <p:txEl>
                                              <p:charRg st="107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charRg st="123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196">
                                            <p:txEl>
                                              <p:charRg st="123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986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2"/>
          <p:cNvSpPr>
            <a:spLocks noGrp="1"/>
          </p:cNvSpPr>
          <p:nvPr>
            <p:ph type="ctrTitle"/>
          </p:nvPr>
        </p:nvSpPr>
        <p:spPr>
          <a:xfrm>
            <a:off x="685800" y="1504950"/>
            <a:ext cx="7773988" cy="938213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zh-CN" sz="3600" b="1" dirty="0">
                <a:solidFill>
                  <a:srgbClr val="FF0000"/>
                </a:solidFill>
                <a:latin typeface="楷体_GB2312"/>
                <a:ea typeface="楷体_GB2312"/>
              </a:rPr>
              <a:t>写成怎样</a:t>
            </a:r>
            <a:br>
              <a:rPr lang="zh-CN" altLang="zh-CN" sz="3600" b="1" dirty="0">
                <a:solidFill>
                  <a:srgbClr val="FF0000"/>
                </a:solidFill>
                <a:latin typeface="楷体_GB2312"/>
                <a:ea typeface="楷体_GB2312"/>
              </a:rPr>
            </a:br>
            <a:r>
              <a:rPr lang="zh-CN" altLang="zh-CN" b="1" dirty="0">
                <a:solidFill>
                  <a:srgbClr val="FF0000"/>
                </a:solidFill>
                <a:latin typeface="楷体_GB2312"/>
                <a:ea typeface="楷体_GB2312"/>
              </a:rPr>
              <a:t>（一）论文的框架结构</a:t>
            </a:r>
            <a:endParaRPr lang="zh-CN" altLang="zh-CN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11268" name="Rectangle 4"/>
          <p:cNvSpPr>
            <a:spLocks noGrp="1"/>
          </p:cNvSpPr>
          <p:nvPr>
            <p:ph type="subTitle" idx="1"/>
          </p:nvPr>
        </p:nvSpPr>
        <p:spPr>
          <a:xfrm>
            <a:off x="1371600" y="2625725"/>
            <a:ext cx="6400800" cy="2879725"/>
          </a:xfrm>
        </p:spPr>
        <p:txBody>
          <a:bodyPr vert="horz" wrap="square" lIns="91440" tIns="45720" rIns="91440" bIns="45720" anchor="t"/>
          <a:p>
            <a:pPr algn="l" eaLnBrk="1" hangingPunct="1"/>
            <a:r>
              <a:rPr lang="en-US" altLang="zh-CN" sz="1800" b="1" dirty="0">
                <a:latin typeface="+mn-lt"/>
                <a:ea typeface="+mn-ea"/>
                <a:cs typeface="+mn-cs"/>
              </a:rPr>
              <a:t>1</a:t>
            </a:r>
            <a:r>
              <a:rPr lang="zh-CN" altLang="en-US" sz="1800" b="1" dirty="0">
                <a:latin typeface="+mn-lt"/>
                <a:ea typeface="+mn-ea"/>
                <a:cs typeface="+mn-cs"/>
              </a:rPr>
              <a:t>、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三部分</a:t>
            </a:r>
            <a:r>
              <a:rPr lang="zh-CN" altLang="en-US" sz="1800" b="1" dirty="0">
                <a:latin typeface="+mn-lt"/>
                <a:ea typeface="+mn-ea"/>
                <a:cs typeface="+mn-cs"/>
              </a:rPr>
              <a:t>结构：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提出问题（如存在问题）、分析问题（如成因、危害、影响等）、解决问题（对策）。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800" b="1" dirty="0">
                <a:latin typeface="+mn-lt"/>
                <a:ea typeface="+mn-ea"/>
                <a:cs typeface="+mn-cs"/>
              </a:rPr>
              <a:t>2</a:t>
            </a:r>
            <a:r>
              <a:rPr lang="zh-CN" altLang="en-US" sz="1800" b="1" dirty="0">
                <a:latin typeface="+mn-lt"/>
                <a:ea typeface="+mn-ea"/>
                <a:cs typeface="+mn-cs"/>
              </a:rPr>
              <a:t>、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四部分</a:t>
            </a:r>
            <a:r>
              <a:rPr lang="zh-CN" altLang="en-US" sz="1800" b="1" dirty="0">
                <a:latin typeface="+mn-lt"/>
                <a:ea typeface="+mn-ea"/>
                <a:cs typeface="+mn-cs"/>
              </a:rPr>
              <a:t>结构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：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b="1" dirty="0">
                <a:latin typeface="+mn-lt"/>
                <a:ea typeface="+mn-ea"/>
                <a:cs typeface="+mn-cs"/>
              </a:rPr>
              <a:t>第一部分（引言）：论文研究的对象和主题陈述、研究意义和方法。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b="1" dirty="0">
                <a:latin typeface="+mn-lt"/>
                <a:ea typeface="+mn-ea"/>
                <a:cs typeface="+mn-cs"/>
              </a:rPr>
              <a:t>第二部分（提出问题）：论文所研究的社会现象和问题的现状、表征描述。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b="1" dirty="0">
                <a:latin typeface="+mn-lt"/>
                <a:ea typeface="+mn-ea"/>
                <a:cs typeface="+mn-cs"/>
              </a:rPr>
              <a:t>第三部分（分析问题）：</a:t>
            </a:r>
            <a:r>
              <a:rPr lang="zh-CN" altLang="en-US" sz="1800" b="1" dirty="0">
                <a:latin typeface="+mn-lt"/>
                <a:ea typeface="+mn-ea"/>
                <a:cs typeface="+mn-cs"/>
              </a:rPr>
              <a:t>对存在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的问题</a:t>
            </a:r>
            <a:r>
              <a:rPr lang="zh-CN" altLang="en-US" sz="1800" b="1" dirty="0">
                <a:latin typeface="+mn-lt"/>
                <a:ea typeface="+mn-ea"/>
                <a:cs typeface="+mn-cs"/>
              </a:rPr>
              <a:t>进行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原因分析</a:t>
            </a:r>
            <a:r>
              <a:rPr lang="zh-CN" altLang="en-US" sz="1800" b="1" dirty="0">
                <a:latin typeface="+mn-lt"/>
                <a:ea typeface="+mn-ea"/>
                <a:cs typeface="+mn-cs"/>
              </a:rPr>
              <a:t>。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b="1" dirty="0">
                <a:latin typeface="+mn-lt"/>
                <a:ea typeface="+mn-ea"/>
                <a:cs typeface="+mn-cs"/>
              </a:rPr>
              <a:t>第四部分（解决问题）：对策建议。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47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8">
                                            <p:txEl>
                                              <p:charRg st="47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5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68">
                                            <p:txEl>
                                              <p:charRg st="56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87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68">
                                            <p:txEl>
                                              <p:charRg st="87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121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268">
                                            <p:txEl>
                                              <p:charRg st="121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charRg st="146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268">
                                            <p:txEl>
                                              <p:charRg st="146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3010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2"/>
          <p:cNvSpPr>
            <a:spLocks noGrp="1"/>
          </p:cNvSpPr>
          <p:nvPr>
            <p:ph type="ctrTitle"/>
          </p:nvPr>
        </p:nvSpPr>
        <p:spPr>
          <a:xfrm>
            <a:off x="765175" y="1116013"/>
            <a:ext cx="7773988" cy="938212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zh-CN" b="1" dirty="0">
                <a:solidFill>
                  <a:srgbClr val="FF0000"/>
                </a:solidFill>
                <a:latin typeface="楷体_GB2312"/>
                <a:ea typeface="楷体_GB2312"/>
              </a:rPr>
              <a:t>（二）毕业论文的格式规范</a:t>
            </a:r>
            <a:endParaRPr lang="zh-CN" altLang="zh-CN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12292" name="Rectangle 4"/>
          <p:cNvSpPr>
            <a:spLocks noGrp="1"/>
          </p:cNvSpPr>
          <p:nvPr>
            <p:ph type="subTitle" idx="1"/>
          </p:nvPr>
        </p:nvSpPr>
        <p:spPr>
          <a:xfrm>
            <a:off x="1450975" y="2054225"/>
            <a:ext cx="6400800" cy="4052888"/>
          </a:xfrm>
        </p:spPr>
        <p:txBody>
          <a:bodyPr vert="horz" wrap="square" lIns="91440" tIns="45720" rIns="91440" bIns="45720" anchor="t"/>
          <a:p>
            <a:pPr algn="l" eaLnBrk="1" hangingPunct="1"/>
            <a:r>
              <a:rPr lang="en-US" altLang="zh-CN" sz="1400" dirty="0">
                <a:latin typeface="+mn-lt"/>
                <a:ea typeface="+mn-ea"/>
                <a:cs typeface="+mn-cs"/>
              </a:rPr>
              <a:t>1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、目录。论文内页第一页，单独一页，四号字，单倍行距，列页码。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400" dirty="0">
                <a:latin typeface="+mn-lt"/>
                <a:ea typeface="+mn-ea"/>
                <a:cs typeface="+mn-cs"/>
              </a:rPr>
              <a:t>2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、论文正文。内页第二页起，页面设置默认，双面打印。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400" dirty="0">
                <a:latin typeface="+mn-lt"/>
                <a:ea typeface="+mn-ea"/>
                <a:cs typeface="+mn-cs"/>
              </a:rPr>
              <a:t>      题目：二号字；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400" dirty="0">
                <a:latin typeface="+mn-lt"/>
                <a:ea typeface="+mn-ea"/>
                <a:cs typeface="+mn-cs"/>
              </a:rPr>
              <a:t>      内容摘要：</a:t>
            </a:r>
            <a:r>
              <a:rPr lang="en-US" altLang="zh-CN" sz="1400" dirty="0">
                <a:latin typeface="+mn-lt"/>
                <a:ea typeface="+mn-ea"/>
                <a:cs typeface="+mn-cs"/>
              </a:rPr>
              <a:t>200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字左右，小四号字；【内容摘要】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400" dirty="0">
                <a:latin typeface="+mn-lt"/>
                <a:ea typeface="+mn-ea"/>
                <a:cs typeface="+mn-cs"/>
              </a:rPr>
              <a:t>     关键词：</a:t>
            </a:r>
            <a:r>
              <a:rPr lang="en-US" altLang="zh-CN" sz="1400" dirty="0">
                <a:latin typeface="+mn-lt"/>
                <a:ea typeface="+mn-ea"/>
                <a:cs typeface="+mn-cs"/>
              </a:rPr>
              <a:t>3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—</a:t>
            </a:r>
            <a:r>
              <a:rPr lang="en-US" altLang="zh-CN" sz="1400" dirty="0">
                <a:latin typeface="+mn-lt"/>
                <a:ea typeface="+mn-ea"/>
                <a:cs typeface="+mn-cs"/>
              </a:rPr>
              <a:t>5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关键词，四号字；【关键词】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400" dirty="0">
                <a:latin typeface="+mn-lt"/>
                <a:ea typeface="+mn-ea"/>
                <a:cs typeface="+mn-cs"/>
              </a:rPr>
              <a:t>     正文：四号字，单倍行距；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400" dirty="0">
                <a:latin typeface="+mn-lt"/>
                <a:ea typeface="+mn-ea"/>
                <a:cs typeface="+mn-cs"/>
              </a:rPr>
              <a:t>    一级标题“一、二、三、”三号字、加粗；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400" dirty="0">
                <a:latin typeface="+mn-lt"/>
                <a:ea typeface="+mn-ea"/>
                <a:cs typeface="+mn-cs"/>
              </a:rPr>
              <a:t>    二级标题题“（一）（二）（三）”小三号字、加粗；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400" dirty="0">
                <a:latin typeface="+mn-lt"/>
                <a:ea typeface="+mn-ea"/>
                <a:cs typeface="+mn-cs"/>
              </a:rPr>
              <a:t>3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、注释。（尾注）从①开始，五号字，引用他人文章内容的，必须以尾注的方式注明。尾注包括论文题目或书名、作者、杂志社或出版社、期别、页数等。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400" dirty="0">
                <a:latin typeface="+mn-lt"/>
                <a:ea typeface="+mn-ea"/>
                <a:cs typeface="+mn-cs"/>
              </a:rPr>
              <a:t>4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、参考文献。论文最后一页，单独一页，五篇以上。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400" dirty="0">
                <a:latin typeface="+mn-lt"/>
                <a:ea typeface="+mn-ea"/>
                <a:cs typeface="+mn-cs"/>
              </a:rPr>
              <a:t>     参考论著必须包括作者、书名、出版社、出版时间。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400" dirty="0">
                <a:latin typeface="+mn-lt"/>
                <a:ea typeface="+mn-ea"/>
                <a:cs typeface="+mn-cs"/>
              </a:rPr>
              <a:t>    参考论文的必须包括作者、论文题目、杂志社、期刊。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400" dirty="0">
                <a:latin typeface="+mn-lt"/>
                <a:ea typeface="+mn-ea"/>
                <a:cs typeface="+mn-cs"/>
              </a:rPr>
              <a:t>    参考网络资料必须包括作者、论文题目、详细网址、日期。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400" dirty="0">
                <a:latin typeface="+mn-lt"/>
                <a:ea typeface="+mn-ea"/>
                <a:cs typeface="+mn-cs"/>
              </a:rPr>
              <a:t>5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、字体全部为宋体。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400" dirty="0">
                <a:latin typeface="+mn-lt"/>
                <a:ea typeface="+mn-ea"/>
                <a:cs typeface="+mn-cs"/>
              </a:rPr>
              <a:t>6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、统一封面，统一使用</a:t>
            </a:r>
            <a:r>
              <a:rPr lang="en-US" altLang="zh-CN" sz="1400" dirty="0">
                <a:latin typeface="+mn-lt"/>
                <a:ea typeface="+mn-ea"/>
                <a:cs typeface="+mn-cs"/>
              </a:rPr>
              <a:t>A4</a:t>
            </a:r>
            <a:r>
              <a:rPr lang="zh-CN" altLang="zh-CN" sz="1400" dirty="0">
                <a:latin typeface="+mn-lt"/>
                <a:ea typeface="+mn-ea"/>
                <a:cs typeface="+mn-cs"/>
              </a:rPr>
              <a:t>纸进行文字打印及装订。</a:t>
            </a:r>
            <a:endParaRPr lang="zh-CN" altLang="zh-CN" sz="14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000" dirty="0">
                <a:latin typeface="+mn-lt"/>
                <a:ea typeface="+mn-ea"/>
                <a:cs typeface="+mn-cs"/>
              </a:rPr>
              <a:t> </a:t>
            </a:r>
            <a:endParaRPr lang="zh-CN" altLang="zh-CN" sz="10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32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2">
                                            <p:txEl>
                                              <p:charRg st="32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5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292">
                                            <p:txEl>
                                              <p:charRg st="56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64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292">
                                            <p:txEl>
                                              <p:charRg st="64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88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charRg st="88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109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292">
                                            <p:txEl>
                                              <p:charRg st="109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122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292">
                                            <p:txEl>
                                              <p:charRg st="122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144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292">
                                            <p:txEl>
                                              <p:charRg st="144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167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2">
                                            <p:txEl>
                                              <p:charRg st="167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2">
                                            <p:txEl>
                                              <p:charRg st="167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237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292">
                                            <p:txEl>
                                              <p:charRg st="237" end="2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262" end="2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2292">
                                            <p:txEl>
                                              <p:charRg st="262" end="2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286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2292">
                                            <p:txEl>
                                              <p:charRg st="286" end="3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311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2292">
                                            <p:txEl>
                                              <p:charRg st="311" end="3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338" end="3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2">
                                            <p:txEl>
                                              <p:charRg st="338" end="3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2">
                                            <p:txEl>
                                              <p:charRg st="338" end="3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charRg st="349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2">
                                            <p:txEl>
                                              <p:charRg st="349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2">
                                            <p:txEl>
                                              <p:charRg st="349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4034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143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Rectangle 2"/>
          <p:cNvSpPr>
            <a:spLocks noGrp="1"/>
          </p:cNvSpPr>
          <p:nvPr>
            <p:ph type="ctrTitle"/>
          </p:nvPr>
        </p:nvSpPr>
        <p:spPr>
          <a:xfrm>
            <a:off x="685800" y="1116013"/>
            <a:ext cx="7773988" cy="938212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zh-CN" b="1" dirty="0">
                <a:solidFill>
                  <a:srgbClr val="FF0000"/>
                </a:solidFill>
                <a:latin typeface="楷体_GB2312"/>
                <a:ea typeface="楷体_GB2312"/>
              </a:rPr>
              <a:t>（三）毕业论文的修改</a:t>
            </a:r>
            <a:endParaRPr lang="zh-CN" altLang="zh-CN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9220" name="Rectangle 4"/>
          <p:cNvSpPr>
            <a:spLocks noGrp="1"/>
          </p:cNvSpPr>
          <p:nvPr>
            <p:ph type="subTitle" idx="1"/>
          </p:nvPr>
        </p:nvSpPr>
        <p:spPr>
          <a:xfrm>
            <a:off x="1708150" y="2325688"/>
            <a:ext cx="6400800" cy="3249612"/>
          </a:xfrm>
        </p:spPr>
        <p:txBody>
          <a:bodyPr vert="horz" wrap="square" lIns="91440" tIns="45720" rIns="91440" bIns="45720" anchor="t"/>
          <a:p>
            <a:pPr algn="l" eaLnBrk="1" hangingPunct="1"/>
            <a:r>
              <a:rPr lang="en-US" altLang="zh-CN" sz="1800" dirty="0">
                <a:latin typeface="+mn-lt"/>
                <a:ea typeface="+mn-ea"/>
                <a:cs typeface="+mn-cs"/>
              </a:rPr>
              <a:t>1</a:t>
            </a:r>
            <a:r>
              <a:rPr lang="zh-CN" altLang="en-US" sz="1800" dirty="0">
                <a:latin typeface="+mn-lt"/>
                <a:ea typeface="+mn-ea"/>
                <a:cs typeface="+mn-cs"/>
              </a:rPr>
              <a:t>、</a:t>
            </a:r>
            <a:r>
              <a:rPr lang="zh-CN" altLang="en-US" sz="1800" b="1" dirty="0">
                <a:latin typeface="+mn-lt"/>
                <a:ea typeface="+mn-ea"/>
                <a:cs typeface="+mn-cs"/>
              </a:rPr>
              <a:t>修改要求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：</a:t>
            </a:r>
            <a:endParaRPr lang="en-US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b="1" dirty="0">
                <a:latin typeface="+mn-lt"/>
                <a:ea typeface="+mn-ea"/>
                <a:cs typeface="+mn-cs"/>
              </a:rPr>
              <a:t>   （一）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观点明确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（二）层次分明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（三）详略得当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800" dirty="0">
                <a:latin typeface="+mn-lt"/>
                <a:ea typeface="+mn-ea"/>
                <a:cs typeface="+mn-cs"/>
              </a:rPr>
              <a:t>2</a:t>
            </a:r>
            <a:r>
              <a:rPr lang="zh-CN" altLang="en-US" sz="1800" dirty="0">
                <a:latin typeface="+mn-lt"/>
                <a:ea typeface="+mn-ea"/>
                <a:cs typeface="+mn-cs"/>
              </a:rPr>
              <a:t>、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修改一般包括以下几个方面：</a:t>
            </a:r>
            <a:endParaRPr lang="en-US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（一）对观点的修正和深化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（二）对材料的修改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（三）对结构的修改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sz="1800" dirty="0">
                <a:latin typeface="+mn-lt"/>
                <a:ea typeface="+mn-ea"/>
                <a:cs typeface="+mn-cs"/>
              </a:rPr>
              <a:t>   （四）对语言文字的修改</a:t>
            </a:r>
            <a:endParaRPr lang="zh-CN" altLang="zh-CN" sz="1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18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charRg st="18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charRg st="18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2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charRg st="2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charRg st="2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4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0">
                                            <p:txEl>
                                              <p:charRg st="4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0">
                                            <p:txEl>
                                              <p:charRg st="45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61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0">
                                            <p:txEl>
                                              <p:charRg st="61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0">
                                            <p:txEl>
                                              <p:charRg st="61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75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0">
                                            <p:txEl>
                                              <p:charRg st="75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0">
                                            <p:txEl>
                                              <p:charRg st="75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86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0">
                                            <p:txEl>
                                              <p:charRg st="86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0">
                                            <p:txEl>
                                              <p:charRg st="86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charRg st="97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0">
                                            <p:txEl>
                                              <p:charRg st="97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0">
                                            <p:txEl>
                                              <p:charRg st="97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5058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2"/>
          <p:cNvSpPr>
            <a:spLocks noGrp="1"/>
          </p:cNvSpPr>
          <p:nvPr>
            <p:ph type="ctrTitle"/>
          </p:nvPr>
        </p:nvSpPr>
        <p:spPr>
          <a:xfrm>
            <a:off x="614363" y="1433513"/>
            <a:ext cx="7773987" cy="938212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zh-CN" sz="3600" b="1" dirty="0">
                <a:solidFill>
                  <a:srgbClr val="FF0000"/>
                </a:solidFill>
                <a:latin typeface="楷体_GB2312"/>
                <a:ea typeface="楷体_GB2312"/>
              </a:rPr>
              <a:t>（四）毕业论文写作中常出现的问题</a:t>
            </a:r>
            <a:endParaRPr lang="zh-CN" altLang="zh-CN" sz="3600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13316" name="Rectangle 4"/>
          <p:cNvSpPr>
            <a:spLocks noGrp="1"/>
          </p:cNvSpPr>
          <p:nvPr>
            <p:ph type="subTitle" idx="1"/>
          </p:nvPr>
        </p:nvSpPr>
        <p:spPr>
          <a:xfrm>
            <a:off x="1301750" y="2713038"/>
            <a:ext cx="6400800" cy="2879725"/>
          </a:xfrm>
        </p:spPr>
        <p:txBody>
          <a:bodyPr vert="horz" wrap="square" lIns="91440" tIns="45720" rIns="91440" bIns="45720" anchor="t"/>
          <a:p>
            <a:pPr algn="l" eaLnBrk="1" hangingPunct="1"/>
            <a:r>
              <a:rPr lang="en-US" altLang="zh-CN" sz="1800" b="1" dirty="0">
                <a:latin typeface="+mn-lt"/>
                <a:ea typeface="+mn-ea"/>
                <a:cs typeface="+mn-cs"/>
              </a:rPr>
              <a:t>1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、格式与论文相异，写成调查报告、工作总结、领导讲话稿     等；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800" b="1" dirty="0">
                <a:latin typeface="+mn-lt"/>
                <a:ea typeface="+mn-ea"/>
                <a:cs typeface="+mn-cs"/>
              </a:rPr>
              <a:t>2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、偏离行政管理专业范围，写成如党建、工商企业管理</a:t>
            </a:r>
            <a:r>
              <a:rPr lang="zh-CN" altLang="en-US" sz="1800" b="1" dirty="0">
                <a:latin typeface="+mn-lt"/>
                <a:ea typeface="+mn-ea"/>
                <a:cs typeface="+mn-cs"/>
              </a:rPr>
              <a:t>、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企业文化等论文（营销类）；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800" b="1" dirty="0">
                <a:latin typeface="+mn-lt"/>
                <a:ea typeface="+mn-ea"/>
                <a:cs typeface="+mn-cs"/>
              </a:rPr>
              <a:t>3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、抄袭、剽窃；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800" b="1" dirty="0">
                <a:latin typeface="+mn-lt"/>
                <a:ea typeface="+mn-ea"/>
                <a:cs typeface="+mn-cs"/>
              </a:rPr>
              <a:t>4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、没有写作过程，直接成文；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800" b="1" dirty="0">
                <a:latin typeface="+mn-lt"/>
                <a:ea typeface="+mn-ea"/>
                <a:cs typeface="+mn-cs"/>
              </a:rPr>
              <a:t>5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、不按时间要求写作；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1800" b="1" dirty="0">
                <a:latin typeface="+mn-lt"/>
                <a:ea typeface="+mn-ea"/>
                <a:cs typeface="+mn-cs"/>
              </a:rPr>
              <a:t>6</a:t>
            </a:r>
            <a:r>
              <a:rPr lang="zh-CN" altLang="zh-CN" sz="1800" b="1" dirty="0">
                <a:latin typeface="+mn-lt"/>
                <a:ea typeface="+mn-ea"/>
                <a:cs typeface="+mn-cs"/>
              </a:rPr>
              <a:t>、文章的前后文没有逻辑关系。</a:t>
            </a:r>
            <a:endParaRPr lang="zh-CN" altLang="zh-CN" sz="1800" b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3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>
                                            <p:txEl>
                                              <p:charRg st="3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charRg st="3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7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6">
                                            <p:txEl>
                                              <p:charRg st="7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charRg st="7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79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6">
                                            <p:txEl>
                                              <p:charRg st="79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6">
                                            <p:txEl>
                                              <p:charRg st="79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94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6">
                                            <p:txEl>
                                              <p:charRg st="94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6">
                                            <p:txEl>
                                              <p:charRg st="94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112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6">
                                            <p:txEl>
                                              <p:charRg st="112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6">
                                            <p:txEl>
                                              <p:charRg st="112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6082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83" name="Rectangle 2"/>
          <p:cNvSpPr>
            <a:spLocks noGrp="1"/>
          </p:cNvSpPr>
          <p:nvPr>
            <p:ph type="ctrTitle"/>
          </p:nvPr>
        </p:nvSpPr>
        <p:spPr>
          <a:xfrm>
            <a:off x="684213" y="1609725"/>
            <a:ext cx="7773987" cy="938213"/>
          </a:xfrm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/>
                <a:ea typeface="楷体_GB2312"/>
              </a:rPr>
              <a:t>论文要独创</a:t>
            </a:r>
            <a:endParaRPr lang="zh-CN" altLang="zh-CN" sz="3600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32772" name="Rectangle 4"/>
          <p:cNvSpPr>
            <a:spLocks noGrp="1"/>
          </p:cNvSpPr>
          <p:nvPr>
            <p:ph type="subTitle"/>
          </p:nvPr>
        </p:nvSpPr>
        <p:spPr>
          <a:xfrm>
            <a:off x="1371600" y="2995613"/>
            <a:ext cx="6400800" cy="2879725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algn="l"/>
            <a:r>
              <a:rPr lang="zh-CN" altLang="en-US" sz="2400" dirty="0"/>
              <a:t>论文的基本内容是自己独立的思想成果，不能抄袭。 </a:t>
            </a:r>
            <a:endParaRPr lang="zh-CN" altLang="en-US" sz="1800" dirty="0"/>
          </a:p>
          <a:p>
            <a:pPr lvl="0" algn="l" eaLnBrk="1" hangingPunct="1"/>
            <a:endParaRPr lang="zh-CN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106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07" name="Rectangle 2"/>
          <p:cNvSpPr>
            <a:spLocks noGrp="1"/>
          </p:cNvSpPr>
          <p:nvPr>
            <p:ph type="ctrTitle"/>
          </p:nvPr>
        </p:nvSpPr>
        <p:spPr>
          <a:xfrm>
            <a:off x="684213" y="1609725"/>
            <a:ext cx="7773987" cy="938213"/>
          </a:xfrm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/>
                <a:ea typeface="楷体_GB2312"/>
              </a:rPr>
              <a:t>论文管理平台的操作</a:t>
            </a:r>
            <a:endParaRPr lang="zh-CN" altLang="zh-CN" sz="3600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32772" name="Rectangle 4"/>
          <p:cNvSpPr>
            <a:spLocks noGrp="1"/>
          </p:cNvSpPr>
          <p:nvPr>
            <p:ph type="subTitle"/>
          </p:nvPr>
        </p:nvSpPr>
        <p:spPr>
          <a:xfrm>
            <a:off x="1371600" y="2995613"/>
            <a:ext cx="6400800" cy="2879725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eaLnBrk="1" hangingPunct="1"/>
            <a:r>
              <a:rPr lang="zh-CN" altLang="zh-CN" sz="4000" dirty="0"/>
              <a:t>申报写作的论题</a:t>
            </a:r>
            <a:endParaRPr lang="zh-CN" altLang="zh-CN" sz="4000" dirty="0"/>
          </a:p>
          <a:p>
            <a:pPr lvl="0" eaLnBrk="1" hangingPunct="1"/>
            <a:r>
              <a:rPr lang="zh-CN" altLang="zh-CN" sz="4000" dirty="0"/>
              <a:t>承诺书打印签名</a:t>
            </a:r>
            <a:endParaRPr lang="zh-CN" altLang="zh-CN" sz="4000" dirty="0"/>
          </a:p>
          <a:p>
            <a:pPr lvl="0" eaLnBrk="1" hangingPunct="1"/>
            <a:r>
              <a:rPr lang="zh-CN" altLang="zh-CN" sz="4000" dirty="0"/>
              <a:t>上传写好的论文  </a:t>
            </a:r>
            <a:r>
              <a:rPr lang="zh-CN" altLang="zh-CN" sz="1800" dirty="0"/>
              <a:t> </a:t>
            </a:r>
            <a:endParaRPr lang="zh-CN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2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2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2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8674" name="组合 5"/>
          <p:cNvGrpSpPr/>
          <p:nvPr/>
        </p:nvGrpSpPr>
        <p:grpSpPr>
          <a:xfrm>
            <a:off x="690563" y="1244600"/>
            <a:ext cx="7186612" cy="1430338"/>
            <a:chOff x="2661919" y="2008441"/>
            <a:chExt cx="5232439" cy="1040920"/>
          </a:xfrm>
        </p:grpSpPr>
        <p:sp>
          <p:nvSpPr>
            <p:cNvPr id="11" name="文本框 10"/>
            <p:cNvSpPr txBox="1"/>
            <p:nvPr>
              <p:custDataLst>
                <p:tags r:id="rId1"/>
              </p:custDataLst>
            </p:nvPr>
          </p:nvSpPr>
          <p:spPr>
            <a:xfrm>
              <a:off x="3327677" y="2082380"/>
              <a:ext cx="4566681" cy="871091"/>
            </a:xfrm>
            <a:prstGeom prst="rect">
              <a:avLst/>
            </a:prstGeom>
            <a:noFill/>
          </p:spPr>
          <p:txBody>
            <a:bodyPr/>
            <a:lstStyle/>
            <a:p>
              <a:pPr marR="0" algn="ctr" defTabSz="914400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kern="1200" cap="none" spc="0" normalizeH="0" baseline="0" noProof="1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+mn-ea"/>
                  <a:sym typeface="+mn-ea"/>
                </a:rPr>
                <a:t>为什么要写</a:t>
              </a:r>
              <a:br>
                <a:rPr kumimoji="0" lang="zh-CN" altLang="en-US" sz="2000" kern="1200" cap="none" spc="0" normalizeH="0" baseline="0" noProof="0" dirty="0">
                  <a:solidFill>
                    <a:srgbClr val="FF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  <a:sym typeface="+mn-ea"/>
                </a:rPr>
              </a:br>
              <a:r>
                <a:rPr kumimoji="0" lang="zh-CN" altLang="en-US" sz="2000" kern="1200" cap="none" spc="0" normalizeH="0" baseline="0" noProof="1">
                  <a:solidFill>
                    <a:srgbClr val="FF0000"/>
                  </a:solidFill>
                  <a:latin typeface="+mj-lt"/>
                  <a:ea typeface="+mj-ea"/>
                  <a:cs typeface="+mn-ea"/>
                  <a:sym typeface="+mn-ea"/>
                </a:rPr>
                <a:t>                                                                                                                                         </a:t>
              </a:r>
              <a:r>
                <a:rPr kumimoji="0" lang="zh-CN" altLang="en-US" sz="2000" kern="1200" cap="none" spc="0" normalizeH="0" baseline="0" noProof="1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j-lt"/>
                  <a:ea typeface="+mj-ea"/>
                  <a:cs typeface="+mn-ea"/>
                  <a:sym typeface="+mn-ea"/>
                </a:rPr>
                <a:t>目的、任务</a:t>
              </a:r>
              <a:br>
                <a:rPr kumimoji="0" lang="zh-CN" altLang="en-US" sz="2000" kern="1200" cap="none" spc="0" normalizeH="0" baseline="0" noProof="0" dirty="0">
                  <a:latin typeface="+mj-lt"/>
                  <a:ea typeface="+mj-ea"/>
                  <a:cs typeface="+mn-cs"/>
                  <a:sym typeface="+mn-ea"/>
                </a:rPr>
              </a:br>
              <a:endParaRPr kumimoji="0" lang="zh-CN" altLang="en-US" sz="2000" kern="1200" cap="none" spc="0" normalizeH="0" baseline="0" noProof="1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直接连接符 11"/>
            <p:cNvCxnSpPr/>
            <p:nvPr>
              <p:custDataLst>
                <p:tags r:id="rId2"/>
              </p:custDataLst>
            </p:nvPr>
          </p:nvCxnSpPr>
          <p:spPr>
            <a:xfrm flipH="1">
              <a:off x="2661919" y="2400086"/>
              <a:ext cx="498162" cy="64927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>
              <p:custDataLst>
                <p:tags r:id="rId3"/>
              </p:custDataLst>
            </p:nvPr>
          </p:nvSpPr>
          <p:spPr>
            <a:xfrm>
              <a:off x="4577128" y="2008441"/>
              <a:ext cx="813704" cy="708195"/>
            </a:xfrm>
            <a:prstGeom prst="rect">
              <a:avLst/>
            </a:prstGeom>
            <a:noFill/>
          </p:spPr>
          <p:txBody>
            <a:bodyPr>
              <a:normAutofit fontScale="97500"/>
            </a:bodyPr>
            <a:lstStyle/>
            <a:p>
              <a:pPr marR="0" defTabSz="914400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000" kern="1200" cap="none" spc="0" normalizeH="0" baseline="0" noProof="1">
                  <a:solidFill>
                    <a:schemeClr val="accent1">
                      <a:lumMod val="75000"/>
                    </a:schemeClr>
                  </a:solidFill>
                  <a:latin typeface="+mn-lt"/>
                  <a:ea typeface="+mn-ea"/>
                  <a:cs typeface="+mn-cs"/>
                </a:rPr>
                <a:t>一、</a:t>
              </a:r>
              <a:endParaRPr kumimoji="0" lang="zh-CN" altLang="en-US" sz="4000" kern="1200" cap="none" spc="0" normalizeH="0" baseline="0" noProof="1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8675" name="组合 15"/>
          <p:cNvGrpSpPr/>
          <p:nvPr/>
        </p:nvGrpSpPr>
        <p:grpSpPr>
          <a:xfrm>
            <a:off x="719138" y="2674938"/>
            <a:ext cx="7473950" cy="1546225"/>
            <a:chOff x="2661737" y="1923755"/>
            <a:chExt cx="5443041" cy="1125606"/>
          </a:xfrm>
        </p:grpSpPr>
        <p:sp>
          <p:nvSpPr>
            <p:cNvPr id="17" name="文本框 16"/>
            <p:cNvSpPr txBox="1"/>
            <p:nvPr>
              <p:custDataLst>
                <p:tags r:id="rId4"/>
              </p:custDataLst>
            </p:nvPr>
          </p:nvSpPr>
          <p:spPr>
            <a:xfrm>
              <a:off x="3538080" y="2060122"/>
              <a:ext cx="4566698" cy="864428"/>
            </a:xfrm>
            <a:prstGeom prst="rect">
              <a:avLst/>
            </a:prstGeom>
            <a:noFill/>
          </p:spPr>
          <p:txBody>
            <a:bodyPr>
              <a:normAutofit fontScale="70000" lnSpcReduction="20000"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zh-CN" sz="5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  <a:sym typeface="+mn-ea"/>
                </a:rPr>
                <a:t>                                                                                            </a:t>
              </a:r>
              <a:endParaRPr kumimoji="0" lang="zh-CN" altLang="zh-CN" sz="500" b="0" i="0" u="none" strike="noStrike" kern="1200" cap="none" spc="0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  <a:sym typeface="+mn-ea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  <a:sym typeface="+mn-ea"/>
                </a:rPr>
                <a:t>                               </a:t>
              </a:r>
              <a:r>
                <a:rPr kumimoji="0" lang="zh-CN" altLang="en-US" sz="2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黑体" panose="02010609060101010101" pitchFamily="49" charset="-122"/>
                  <a:sym typeface="+mn-ea"/>
                </a:rPr>
                <a:t>如何写</a:t>
              </a:r>
              <a:endParaRPr kumimoji="0" lang="zh-CN" altLang="en-US" sz="2800" b="0" i="0" u="none" strike="noStrike" kern="1200" cap="none" spc="0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  <a:sym typeface="+mn-ea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br>
                <a:rPr kumimoji="0" lang="zh-CN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  <a:sym typeface="+mn-ea"/>
                </a:rPr>
              </a:br>
              <a:r>
                <a:rPr kumimoji="0" lang="zh-CN" altLang="en-US" sz="2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  <a:sym typeface="+mn-ea"/>
                </a:rPr>
                <a:t>                            </a:t>
              </a:r>
              <a:r>
                <a:rPr kumimoji="0" lang="zh-CN" altLang="en-US" sz="2800" b="0" i="0" u="none" strike="noStrike" kern="1200" cap="none" spc="0" normalizeH="0" baseline="0" noProof="1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  <a:sym typeface="+mn-ea"/>
                </a:rPr>
                <a:t>形式、要求</a:t>
              </a:r>
              <a:br>
                <a:rPr kumimoji="0" lang="zh-CN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  <a:sym typeface="+mn-ea"/>
                </a:rPr>
              </a:br>
              <a:r>
                <a:rPr kumimoji="0" lang="zh-CN" altLang="en-US" sz="2800" b="0" i="0" u="none" strike="noStrike" kern="1200" cap="none" spc="0" normalizeH="0" baseline="0" noProof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  <a:sym typeface="+mn-ea"/>
                </a:rPr>
                <a:t>       </a:t>
              </a:r>
              <a:r>
                <a:rPr kumimoji="0" lang="zh-CN" altLang="en-US" sz="2800" b="0" i="0" u="none" strike="noStrike" kern="1200" cap="none" spc="0" normalizeH="0" baseline="0" noProof="1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  <a:sym typeface="+mn-ea"/>
                </a:rPr>
                <a:t>         选题、搜集材料、构思拟提纲</a:t>
              </a:r>
              <a:endParaRPr kumimoji="0" lang="zh-CN" altLang="en-US" sz="2800" b="0" i="0" u="none" strike="noStrike" kern="1200" cap="none" spc="0" normalizeH="0" baseline="0" noProof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endParaRPr>
            </a:p>
          </p:txBody>
        </p:sp>
        <p:cxnSp>
          <p:nvCxnSpPr>
            <p:cNvPr id="18" name="直接连接符 17"/>
            <p:cNvCxnSpPr/>
            <p:nvPr>
              <p:custDataLst>
                <p:tags r:id="rId5"/>
              </p:custDataLst>
            </p:nvPr>
          </p:nvCxnSpPr>
          <p:spPr>
            <a:xfrm flipH="1">
              <a:off x="2661737" y="2399884"/>
              <a:ext cx="498290" cy="64947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3" name="文本框 18"/>
            <p:cNvSpPr txBox="1"/>
            <p:nvPr>
              <p:custDataLst>
                <p:tags r:id="rId6"/>
              </p:custDataLst>
            </p:nvPr>
          </p:nvSpPr>
          <p:spPr>
            <a:xfrm>
              <a:off x="4527317" y="1923755"/>
              <a:ext cx="892278" cy="70781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r>
                <a:rPr lang="zh-CN" altLang="en-US" sz="3600" dirty="0">
                  <a:solidFill>
                    <a:srgbClr val="598024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二、</a:t>
              </a:r>
              <a:endParaRPr lang="zh-CN" altLang="en-US" sz="3600" dirty="0">
                <a:solidFill>
                  <a:srgbClr val="598024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28676" name="组合 13"/>
          <p:cNvGrpSpPr/>
          <p:nvPr/>
        </p:nvGrpSpPr>
        <p:grpSpPr>
          <a:xfrm>
            <a:off x="747713" y="4371975"/>
            <a:ext cx="7129462" cy="1795463"/>
            <a:chOff x="2662150" y="1648345"/>
            <a:chExt cx="5190817" cy="1401016"/>
          </a:xfrm>
        </p:grpSpPr>
        <p:sp>
          <p:nvSpPr>
            <p:cNvPr id="15" name="文本框 14"/>
            <p:cNvSpPr txBox="1"/>
            <p:nvPr>
              <p:custDataLst>
                <p:tags r:id="rId7"/>
              </p:custDataLst>
            </p:nvPr>
          </p:nvSpPr>
          <p:spPr>
            <a:xfrm>
              <a:off x="3286296" y="1813098"/>
              <a:ext cx="4566671" cy="369145"/>
            </a:xfrm>
            <a:prstGeom prst="rect">
              <a:avLst/>
            </a:prstGeom>
            <a:noFill/>
          </p:spPr>
          <p:txBody>
            <a:bodyPr>
              <a:normAutofit fontScale="25000" lnSpcReduction="20000"/>
            </a:bodyPr>
            <a:lstStyle/>
            <a:p>
              <a:pPr marR="0" defTabSz="914400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kern="1200" cap="none" spc="0" normalizeH="0" baseline="0" noProof="1">
                  <a:solidFill>
                    <a:srgbClr val="FF0000"/>
                  </a:solidFill>
                  <a:latin typeface="+mj-lt"/>
                  <a:ea typeface="+mj-ea"/>
                  <a:cs typeface="+mn-ea"/>
                  <a:sym typeface="+mn-ea"/>
                </a:rPr>
                <a:t>                                                                                                                                               </a:t>
              </a:r>
              <a:r>
                <a:rPr kumimoji="0" lang="zh-CN" altLang="en-US" sz="7200" kern="1200" cap="none" spc="0" normalizeH="0" baseline="0" noProof="1">
                  <a:solidFill>
                    <a:srgbClr val="FF0000"/>
                  </a:solidFill>
                  <a:latin typeface="+mj-lt"/>
                  <a:ea typeface="+mj-ea"/>
                  <a:cs typeface="+mn-ea"/>
                  <a:sym typeface="+mn-ea"/>
                </a:rPr>
                <a:t>写成怎样</a:t>
              </a:r>
              <a:endParaRPr kumimoji="0" lang="en-US" altLang="zh-CN" sz="7200" kern="1200" cap="none" spc="0" normalizeH="0" baseline="0" noProof="1">
                <a:solidFill>
                  <a:srgbClr val="FF0000"/>
                </a:solidFill>
                <a:latin typeface="+mj-lt"/>
                <a:ea typeface="+mj-ea"/>
                <a:cs typeface="+mn-ea"/>
                <a:sym typeface="+mn-ea"/>
              </a:endParaRPr>
            </a:p>
            <a:p>
              <a:pPr marR="0" defTabSz="914400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7200" kern="1200" cap="none" spc="0" normalizeH="0" baseline="0" noProof="1">
                <a:solidFill>
                  <a:srgbClr val="FF0000"/>
                </a:solidFill>
                <a:latin typeface="+mj-lt"/>
                <a:ea typeface="+mj-ea"/>
                <a:cs typeface="+mn-cs"/>
                <a:sym typeface="+mn-ea"/>
              </a:endParaRPr>
            </a:p>
            <a:p>
              <a:pPr marR="0" defTabSz="914400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br>
                <a:rPr kumimoji="0" lang="zh-CN" altLang="en-US" sz="7200" kern="1200" cap="none" spc="0" normalizeH="0" baseline="0" noProof="0" dirty="0">
                  <a:solidFill>
                    <a:srgbClr val="FF0000"/>
                  </a:solidFill>
                  <a:latin typeface="+mj-lt"/>
                  <a:ea typeface="+mj-ea"/>
                  <a:cs typeface="+mn-cs"/>
                  <a:sym typeface="+mn-ea"/>
                </a:rPr>
              </a:br>
              <a:r>
                <a:rPr kumimoji="0" lang="zh-CN" altLang="en-US" sz="7200" kern="1200" cap="none" spc="0" normalizeH="0" baseline="0" noProof="1">
                  <a:solidFill>
                    <a:srgbClr val="FF0000"/>
                  </a:solidFill>
                  <a:latin typeface="+mj-lt"/>
                  <a:ea typeface="+mj-ea"/>
                  <a:cs typeface="+mn-ea"/>
                  <a:sym typeface="+mn-ea"/>
                </a:rPr>
                <a:t>                                 </a:t>
              </a:r>
              <a:r>
                <a:rPr kumimoji="0" lang="zh-CN" altLang="en-US" sz="7200" kern="1200" cap="none" spc="0" normalizeH="0" baseline="0" noProof="1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j-lt"/>
                  <a:ea typeface="+mj-ea"/>
                  <a:cs typeface="+mn-ea"/>
                  <a:sym typeface="+mn-ea"/>
                </a:rPr>
                <a:t>框架、格式、修改</a:t>
              </a:r>
              <a:endParaRPr kumimoji="0" lang="zh-CN" altLang="en-US" sz="7200" kern="1200" cap="none" spc="0" normalizeH="0" baseline="0" noProof="1">
                <a:solidFill>
                  <a:srgbClr val="FF0000"/>
                </a:solidFill>
                <a:latin typeface="+mj-lt"/>
                <a:ea typeface="+mj-ea"/>
                <a:cs typeface="+mn-cs"/>
              </a:endParaRPr>
            </a:p>
            <a:p>
              <a:pPr marR="0" defTabSz="914400"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7200" kern="1200" cap="none" spc="0" normalizeH="0" baseline="0" noProof="1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0" name="直接连接符 19"/>
            <p:cNvCxnSpPr/>
            <p:nvPr>
              <p:custDataLst>
                <p:tags r:id="rId8"/>
              </p:custDataLst>
            </p:nvPr>
          </p:nvCxnSpPr>
          <p:spPr>
            <a:xfrm flipH="1">
              <a:off x="2662150" y="2400261"/>
              <a:ext cx="498161" cy="6491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0" name="文本框 20"/>
            <p:cNvSpPr txBox="1"/>
            <p:nvPr>
              <p:custDataLst>
                <p:tags r:id="rId9"/>
              </p:custDataLst>
            </p:nvPr>
          </p:nvSpPr>
          <p:spPr>
            <a:xfrm>
              <a:off x="4607627" y="1648345"/>
              <a:ext cx="818357" cy="76926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r>
                <a:rPr lang="zh-CN" altLang="en-US" sz="3600" dirty="0">
                  <a:solidFill>
                    <a:srgbClr val="598024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三、</a:t>
              </a:r>
              <a:endParaRPr lang="zh-CN" altLang="en-US" sz="3600" dirty="0">
                <a:solidFill>
                  <a:srgbClr val="598024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" name="文本框 1"/>
          <p:cNvSpPr txBox="1"/>
          <p:nvPr>
            <p:custDataLst>
              <p:tags r:id="rId10"/>
            </p:custDataLst>
          </p:nvPr>
        </p:nvSpPr>
        <p:spPr>
          <a:xfrm>
            <a:off x="254000" y="119063"/>
            <a:ext cx="8370888" cy="127635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defTabSz="914400" eaLnBrk="1" latinLnBrk="0" hangingPunct="1">
              <a:lnSpc>
                <a:spcPct val="90000"/>
              </a:lnSpc>
              <a:buNone/>
              <a:defRPr sz="2800" b="1" i="0" baseline="0">
                <a:solidFill>
                  <a:schemeClr val="accent1">
                    <a:lumMod val="75000"/>
                  </a:schemeClr>
                </a:solidFill>
                <a:ea typeface="黑体" panose="02010609060101010101" pitchFamily="49" charset="-122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b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+mn-ea"/>
              </a:rPr>
            </a:br>
            <a:endParaRPr kumimoji="0" lang="zh-CN" altLang="en-US" sz="2800" b="1" i="0" u="none" strike="noStrike" kern="1200" cap="none" spc="0" normalizeH="0" baseline="0" noProof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j-cs"/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+mn-ea"/>
              </a:rPr>
              <a:t>行政管理</a:t>
            </a:r>
            <a:r>
              <a:rPr kumimoji="0" lang="zh-CN" altLang="en-US" sz="3600" b="1" i="0" u="none" strike="noStrike" kern="1200" cap="none" spc="0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+mn-ea"/>
              </a:rPr>
              <a:t>专业本科</a:t>
            </a: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+mn-ea"/>
              </a:rPr>
              <a:t>毕业论文辅导讲座</a:t>
            </a:r>
            <a:endParaRPr kumimoji="0" lang="zh-CN" altLang="zh-CN" sz="3600" b="1" i="0" u="none" strike="noStrike" kern="1200" cap="none" spc="0" normalizeH="0" baseline="0" noProof="1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800" b="1" i="0" u="none" strike="noStrike" kern="1200" cap="none" spc="0" normalizeH="0" baseline="0" noProof="1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8130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386080" y="1610360"/>
            <a:ext cx="8081645" cy="937895"/>
          </a:xfrm>
          <a:effectLst/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Plain">
              <a:avLst/>
            </a:prstTxWarp>
            <a:scene3d>
              <a:camera prst="orthographicFront"/>
              <a:lightRig rig="threePt" dir="t"/>
            </a:scene3d>
          </a:bodyPr>
          <a:lstStyle>
            <a:lvl1pPr lvl="0"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600" b="0" i="0" u="none" strike="noStrike" kern="0" cap="none" spc="0" normalizeH="0" baseline="0" noProof="1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隶书" panose="02010509060101010101" charset="-122"/>
                <a:ea typeface="隶书" panose="02010509060101010101" charset="-122"/>
                <a:cs typeface="+mj-cs"/>
              </a:rPr>
              <a:t>祝大家选题顺利！撰写顺利！一切顺利！</a:t>
            </a:r>
            <a:endParaRPr kumimoji="0" lang="zh-CN" altLang="zh-CN" sz="3600" b="0" i="0" u="none" strike="noStrike" kern="0" cap="none" spc="0" normalizeH="0" baseline="0" noProof="1">
              <a:ln>
                <a:noFill/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隶书" panose="02010509060101010101" charset="-122"/>
              <a:ea typeface="隶书" panose="02010509060101010101" charset="-122"/>
              <a:cs typeface="+mj-cs"/>
            </a:endParaRPr>
          </a:p>
        </p:txBody>
      </p:sp>
      <p:sp>
        <p:nvSpPr>
          <p:cNvPr id="48132" name="Rectangle 4"/>
          <p:cNvSpPr>
            <a:spLocks noGrp="1"/>
          </p:cNvSpPr>
          <p:nvPr>
            <p:ph type="subTitle"/>
          </p:nvPr>
        </p:nvSpPr>
        <p:spPr>
          <a:xfrm>
            <a:off x="1371600" y="2811463"/>
            <a:ext cx="6400800" cy="2879725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algn="l"/>
            <a:r>
              <a:rPr lang="en-US" altLang="zh-CN" sz="6000" dirty="0">
                <a:solidFill>
                  <a:srgbClr val="FF0000"/>
                </a:solidFill>
              </a:rPr>
              <a:t>          </a:t>
            </a:r>
            <a:endParaRPr lang="en-US" altLang="zh-CN" sz="6000" dirty="0">
              <a:solidFill>
                <a:srgbClr val="FF0000"/>
              </a:solidFill>
            </a:endParaRPr>
          </a:p>
          <a:p>
            <a:pPr lvl="0" algn="l"/>
            <a:r>
              <a:rPr lang="en-US" altLang="zh-CN" sz="6000" dirty="0">
                <a:solidFill>
                  <a:srgbClr val="FF0000"/>
                </a:solidFill>
              </a:rPr>
              <a:t>          </a:t>
            </a:r>
            <a:r>
              <a:rPr lang="zh-CN" altLang="zh-CN" sz="66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谢 谢</a:t>
            </a:r>
            <a:r>
              <a:rPr lang="zh-CN" altLang="en-US" sz="66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！</a:t>
            </a:r>
            <a:endParaRPr lang="zh-CN" altLang="zh-CN" sz="66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698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9850" y="-79375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2"/>
          <p:cNvSpPr>
            <a:spLocks noGrp="1"/>
          </p:cNvSpPr>
          <p:nvPr>
            <p:ph type="ctrTitle"/>
          </p:nvPr>
        </p:nvSpPr>
        <p:spPr>
          <a:xfrm>
            <a:off x="754063" y="1038225"/>
            <a:ext cx="7773987" cy="938213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/>
                <a:ea typeface="楷体_GB2312"/>
              </a:rPr>
              <a:t>一、为什么要写</a:t>
            </a:r>
            <a:br>
              <a:rPr lang="zh-CN" altLang="en-US" b="1" dirty="0">
                <a:solidFill>
                  <a:srgbClr val="FF0000"/>
                </a:solidFill>
                <a:latin typeface="楷体_GB2312"/>
                <a:ea typeface="楷体_GB2312"/>
              </a:rPr>
            </a:br>
            <a:r>
              <a:rPr lang="zh-CN" altLang="zh-CN" b="1" dirty="0">
                <a:solidFill>
                  <a:srgbClr val="FF0000"/>
                </a:solidFill>
                <a:latin typeface="楷体_GB2312"/>
                <a:ea typeface="楷体_GB2312"/>
              </a:rPr>
              <a:t>目的和任务</a:t>
            </a:r>
            <a:endParaRPr lang="zh-CN" altLang="zh-CN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ubTitle" idx="1"/>
          </p:nvPr>
        </p:nvSpPr>
        <p:spPr>
          <a:xfrm>
            <a:off x="1371600" y="2028825"/>
            <a:ext cx="6400800" cy="3538538"/>
          </a:xfrm>
        </p:spPr>
        <p:txBody>
          <a:bodyPr vert="horz" wrap="square" lIns="91440" tIns="45720" rIns="91440" bIns="45720" anchor="t"/>
          <a:p>
            <a:pPr algn="l" eaLnBrk="1" hangingPunct="1">
              <a:lnSpc>
                <a:spcPts val="3375"/>
              </a:lnSpc>
              <a:spcBef>
                <a:spcPct val="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目的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CN" altLang="zh-CN" sz="2400" dirty="0">
                <a:latin typeface="+mn-lt"/>
                <a:ea typeface="+mn-ea"/>
                <a:cs typeface="+mn-cs"/>
              </a:rPr>
              <a:t>为实现行政管理专业实践教学的具体教学目标和工作重心服务，即通过实践活动，进一步提升学生理论、方法与技能的素养，促进所学理论与实践的结合。</a:t>
            </a:r>
            <a:endParaRPr lang="en-US" altLang="zh-CN" sz="2400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3375"/>
              </a:lnSpc>
              <a:spcBef>
                <a:spcPct val="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任务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CN" altLang="zh-CN" sz="2400" dirty="0">
                <a:latin typeface="+mn-lt"/>
                <a:ea typeface="+mn-ea"/>
                <a:cs typeface="+mn-cs"/>
              </a:rPr>
              <a:t>联系社会实际，加强学生对所学理论、方法与技能的掌握，提高学生运用行政管理理论和方法分析问题、解决问题和专业写作的基本能力。同时，通过毕业作业，可以检验学生对所学知识、理论与方法的综合运用能力以及创新意识和综合素质。</a:t>
            </a:r>
            <a:endParaRPr lang="zh-CN" altLang="zh-CN" sz="24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charRg st="0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charRg st="0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charRg st="0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charRg st="74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>
                                            <p:txEl>
                                              <p:charRg st="74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charRg st="74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1746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5888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2"/>
          <p:cNvSpPr>
            <a:spLocks noGrp="1"/>
          </p:cNvSpPr>
          <p:nvPr>
            <p:ph type="ctrTitle"/>
          </p:nvPr>
        </p:nvSpPr>
        <p:spPr>
          <a:xfrm>
            <a:off x="685800" y="1584325"/>
            <a:ext cx="7773988" cy="938213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/>
                <a:ea typeface="楷体_GB2312"/>
              </a:rPr>
              <a:t>二、如何写</a:t>
            </a:r>
            <a:br>
              <a:rPr lang="zh-CN" altLang="en-US" b="1" dirty="0">
                <a:solidFill>
                  <a:srgbClr val="FF0000"/>
                </a:solidFill>
                <a:latin typeface="楷体_GB2312"/>
                <a:ea typeface="楷体_GB2312"/>
              </a:rPr>
            </a:br>
            <a:r>
              <a:rPr lang="zh-CN" altLang="en-US" b="1" dirty="0">
                <a:solidFill>
                  <a:srgbClr val="FF0000"/>
                </a:solidFill>
                <a:latin typeface="楷体_GB2312"/>
                <a:ea typeface="楷体_GB2312"/>
              </a:rPr>
              <a:t>（一）毕业论文的</a:t>
            </a:r>
            <a:r>
              <a:rPr lang="zh-CN" altLang="zh-CN" b="1" dirty="0">
                <a:solidFill>
                  <a:srgbClr val="FF0000"/>
                </a:solidFill>
                <a:latin typeface="楷体_GB2312"/>
                <a:ea typeface="楷体_GB2312"/>
              </a:rPr>
              <a:t>形式</a:t>
            </a:r>
            <a:endParaRPr lang="zh-CN" altLang="zh-CN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ubTitle" idx="1"/>
          </p:nvPr>
        </p:nvSpPr>
        <p:spPr>
          <a:xfrm>
            <a:off x="1403350" y="2997200"/>
            <a:ext cx="6369050" cy="3240088"/>
          </a:xfrm>
        </p:spPr>
        <p:txBody>
          <a:bodyPr vert="horz" wrap="square" lIns="91440" tIns="45720" rIns="91440" bIns="45720" anchor="t"/>
          <a:p>
            <a:pPr algn="l" eaLnBrk="1" hangingPunct="1">
              <a:lnSpc>
                <a:spcPct val="80000"/>
              </a:lnSpc>
            </a:pPr>
            <a:r>
              <a:rPr lang="en-US" altLang="zh-CN" dirty="0">
                <a:latin typeface="+mn-lt"/>
                <a:ea typeface="+mn-ea"/>
                <a:cs typeface="+mn-cs"/>
              </a:rPr>
              <a:t>1</a:t>
            </a:r>
            <a:r>
              <a:rPr lang="zh-CN" altLang="en-US" dirty="0">
                <a:latin typeface="+mn-lt"/>
                <a:ea typeface="+mn-ea"/>
                <a:cs typeface="+mn-cs"/>
              </a:rPr>
              <a:t>、</a:t>
            </a:r>
            <a:r>
              <a:rPr lang="zh-CN" altLang="zh-CN" dirty="0">
                <a:latin typeface="+mn-lt"/>
                <a:ea typeface="+mn-ea"/>
                <a:cs typeface="+mn-cs"/>
              </a:rPr>
              <a:t>可采用</a:t>
            </a:r>
            <a:r>
              <a:rPr lang="zh-CN" altLang="zh-CN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学术论文</a:t>
            </a:r>
            <a:r>
              <a:rPr lang="zh-CN" altLang="zh-CN" dirty="0">
                <a:latin typeface="+mn-lt"/>
                <a:ea typeface="+mn-ea"/>
                <a:cs typeface="+mn-cs"/>
              </a:rPr>
              <a:t>形式。</a:t>
            </a:r>
            <a:endParaRPr lang="en-US" altLang="zh-CN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zh-CN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zh-CN" dirty="0">
                <a:latin typeface="+mn-lt"/>
                <a:ea typeface="+mn-ea"/>
                <a:cs typeface="+mn-cs"/>
              </a:rPr>
              <a:t>2</a:t>
            </a:r>
            <a:r>
              <a:rPr lang="zh-CN" altLang="en-US" dirty="0">
                <a:latin typeface="+mn-lt"/>
                <a:ea typeface="+mn-ea"/>
                <a:cs typeface="+mn-cs"/>
              </a:rPr>
              <a:t>、正文</a:t>
            </a:r>
            <a:r>
              <a:rPr lang="zh-CN" altLang="zh-CN" dirty="0">
                <a:latin typeface="+mn-lt"/>
                <a:ea typeface="+mn-ea"/>
                <a:cs typeface="+mn-cs"/>
              </a:rPr>
              <a:t>字数不少于</a:t>
            </a:r>
            <a:r>
              <a:rPr lang="en-US" altLang="zh-CN" dirty="0">
                <a:latin typeface="+mn-lt"/>
                <a:ea typeface="+mn-ea"/>
                <a:cs typeface="+mn-cs"/>
              </a:rPr>
              <a:t>5000</a:t>
            </a:r>
            <a:r>
              <a:rPr lang="zh-CN" altLang="zh-CN" dirty="0">
                <a:latin typeface="+mn-lt"/>
                <a:ea typeface="+mn-ea"/>
                <a:cs typeface="+mn-cs"/>
              </a:rPr>
              <a:t>字，不超过</a:t>
            </a:r>
            <a:r>
              <a:rPr lang="en-US" altLang="zh-CN" dirty="0">
                <a:latin typeface="+mn-lt"/>
                <a:ea typeface="+mn-ea"/>
                <a:cs typeface="+mn-cs"/>
              </a:rPr>
              <a:t>8000</a:t>
            </a:r>
            <a:r>
              <a:rPr lang="zh-CN" altLang="zh-CN" dirty="0">
                <a:latin typeface="+mn-lt"/>
                <a:ea typeface="+mn-ea"/>
                <a:cs typeface="+mn-cs"/>
              </a:rPr>
              <a:t>字。</a:t>
            </a:r>
            <a:endParaRPr lang="zh-CN" altLang="zh-CN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charRg st="14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>
                                            <p:txEl>
                                              <p:charRg st="14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charRg st="14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2770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75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2"/>
          <p:cNvSpPr>
            <a:spLocks noGrp="1"/>
          </p:cNvSpPr>
          <p:nvPr>
            <p:ph type="ctrTitle"/>
          </p:nvPr>
        </p:nvSpPr>
        <p:spPr>
          <a:xfrm>
            <a:off x="755650" y="1646238"/>
            <a:ext cx="7773988" cy="938212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楷体_GB2312"/>
                <a:ea typeface="楷体_GB2312"/>
              </a:rPr>
              <a:t>（二）毕业论文的要求</a:t>
            </a:r>
            <a:endParaRPr lang="zh-CN" altLang="zh-CN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4100" name="Rectangle 4"/>
          <p:cNvSpPr>
            <a:spLocks noGrp="1"/>
          </p:cNvSpPr>
          <p:nvPr>
            <p:ph type="subTitle" idx="1"/>
          </p:nvPr>
        </p:nvSpPr>
        <p:spPr>
          <a:xfrm>
            <a:off x="2195513" y="2997200"/>
            <a:ext cx="6400800" cy="2879725"/>
          </a:xfrm>
        </p:spPr>
        <p:txBody>
          <a:bodyPr vert="horz" wrap="square" lIns="91440" tIns="45720" rIns="91440" bIns="45720" anchor="t"/>
          <a:p>
            <a:pPr algn="l" eaLnBrk="1" hangingPunct="1"/>
            <a:r>
              <a:rPr lang="zh-CN" altLang="zh-CN" b="1" dirty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观点</a:t>
            </a:r>
            <a:r>
              <a:rPr lang="zh-CN" altLang="en-US" b="1" dirty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CN" altLang="zh-CN" dirty="0">
                <a:latin typeface="+mn-lt"/>
                <a:ea typeface="+mn-ea"/>
                <a:cs typeface="+mn-cs"/>
              </a:rPr>
              <a:t>正确鲜明</a:t>
            </a:r>
            <a:endParaRPr lang="en-US" altLang="zh-CN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b="1" dirty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材料</a:t>
            </a:r>
            <a:r>
              <a:rPr lang="zh-CN" altLang="en-US" b="1" dirty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CN" altLang="zh-CN" dirty="0">
                <a:latin typeface="+mn-lt"/>
                <a:ea typeface="+mn-ea"/>
                <a:cs typeface="+mn-cs"/>
              </a:rPr>
              <a:t>真实充分</a:t>
            </a:r>
            <a:endParaRPr lang="en-US" altLang="zh-CN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zh-CN" b="1" dirty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结构</a:t>
            </a:r>
            <a:r>
              <a:rPr lang="zh-CN" altLang="en-US" b="1" dirty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CN" altLang="zh-CN" dirty="0">
                <a:latin typeface="+mn-lt"/>
                <a:ea typeface="+mn-ea"/>
                <a:cs typeface="+mn-cs"/>
              </a:rPr>
              <a:t>严密完整</a:t>
            </a:r>
            <a:endParaRPr lang="en-US" altLang="zh-CN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zh-CN" altLang="en-US" b="1" dirty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语言：</a:t>
            </a:r>
            <a:r>
              <a:rPr lang="zh-CN" altLang="zh-CN" dirty="0">
                <a:latin typeface="+mn-lt"/>
                <a:ea typeface="+mn-ea"/>
                <a:cs typeface="+mn-cs"/>
              </a:rPr>
              <a:t>自然流畅</a:t>
            </a:r>
            <a:endParaRPr lang="zh-CN" altLang="zh-CN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charRg st="16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0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794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Rectangle 2"/>
          <p:cNvSpPr>
            <a:spLocks noGrp="1"/>
          </p:cNvSpPr>
          <p:nvPr>
            <p:ph type="ctrTitle"/>
          </p:nvPr>
        </p:nvSpPr>
        <p:spPr>
          <a:xfrm>
            <a:off x="755650" y="1216025"/>
            <a:ext cx="7773988" cy="938213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楷体_GB2312"/>
                <a:ea typeface="楷体_GB2312"/>
              </a:rPr>
              <a:t>（三）</a:t>
            </a:r>
            <a:r>
              <a:rPr lang="zh-CN" altLang="zh-CN" b="1" dirty="0">
                <a:solidFill>
                  <a:srgbClr val="FF0000"/>
                </a:solidFill>
                <a:latin typeface="楷体_GB2312"/>
                <a:ea typeface="楷体_GB2312"/>
              </a:rPr>
              <a:t>毕业论文的选题</a:t>
            </a:r>
            <a:endParaRPr lang="zh-CN" altLang="zh-CN" b="1" dirty="0">
              <a:solidFill>
                <a:srgbClr val="FF0000"/>
              </a:solidFill>
              <a:latin typeface="楷体_GB2312"/>
              <a:ea typeface="楷体_GB2312"/>
            </a:endParaRPr>
          </a:p>
        </p:txBody>
      </p:sp>
      <p:sp>
        <p:nvSpPr>
          <p:cNvPr id="6148" name="Rectangle 4"/>
          <p:cNvSpPr>
            <a:spLocks noGrp="1"/>
          </p:cNvSpPr>
          <p:nvPr>
            <p:ph type="subTitle" idx="1"/>
          </p:nvPr>
        </p:nvSpPr>
        <p:spPr>
          <a:xfrm>
            <a:off x="1309688" y="2379663"/>
            <a:ext cx="6400800" cy="3267075"/>
          </a:xfrm>
        </p:spPr>
        <p:txBody>
          <a:bodyPr vert="horz" wrap="square" lIns="91440" tIns="45720" rIns="91440" bIns="45720" anchor="t"/>
          <a:p>
            <a:pPr algn="l" eaLnBrk="1" hangingPunct="1">
              <a:lnSpc>
                <a:spcPts val="3165"/>
              </a:lnSpc>
              <a:spcBef>
                <a:spcPct val="0"/>
              </a:spcBef>
            </a:pPr>
            <a:r>
              <a:rPr lang="zh-CN" altLang="zh-CN" sz="1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选题范围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学生在指导教师的指导下自定，但必须在行政管理专业范围之内，并符合行政管理专业的特点，结合我国行政管理实践</a:t>
            </a:r>
            <a:r>
              <a:rPr lang="zh-CN" altLang="en-US" sz="1800" dirty="0">
                <a:latin typeface="+mn-lt"/>
                <a:ea typeface="+mn-ea"/>
                <a:cs typeface="+mn-cs"/>
              </a:rPr>
              <a:t>。</a:t>
            </a:r>
            <a:endParaRPr lang="en-US" altLang="zh-CN" sz="1800" dirty="0">
              <a:latin typeface="+mn-lt"/>
              <a:ea typeface="+mn-ea"/>
              <a:cs typeface="+mn-cs"/>
            </a:endParaRPr>
          </a:p>
          <a:p>
            <a:pPr algn="l" eaLnBrk="1" hangingPunct="1">
              <a:lnSpc>
                <a:spcPts val="3165"/>
              </a:lnSpc>
              <a:spcBef>
                <a:spcPct val="0"/>
              </a:spcBef>
            </a:pPr>
            <a:r>
              <a:rPr lang="zh-CN" altLang="zh-CN" sz="1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选题要求</a:t>
            </a:r>
            <a:r>
              <a:rPr lang="zh-CN" altLang="en-US" sz="1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1</a:t>
            </a:r>
            <a:r>
              <a:rPr lang="zh-CN" altLang="en-US" sz="1800" dirty="0">
                <a:latin typeface="+mn-lt"/>
                <a:ea typeface="+mn-ea"/>
                <a:cs typeface="+mn-cs"/>
              </a:rPr>
              <a:t>、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提倡选择应用性较强的课题，特别鼓励结合当前行政管理实践亟待解决的社会实际问题进行研究。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2</a:t>
            </a:r>
            <a:r>
              <a:rPr lang="zh-CN" altLang="en-US" sz="1800" dirty="0">
                <a:latin typeface="+mn-lt"/>
                <a:ea typeface="+mn-ea"/>
                <a:cs typeface="+mn-cs"/>
              </a:rPr>
              <a:t>、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选题要充分考虑到与此前的</a:t>
            </a:r>
            <a:r>
              <a:rPr lang="zh-CN" altLang="zh-CN" sz="1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社会实践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环节的衔接，力求将</a:t>
            </a:r>
            <a:r>
              <a:rPr lang="zh-CN" altLang="zh-CN" sz="1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社会调查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与毕业作业紧密结合，通过对社会调查成果的进一步加工、提升，形成毕业论文。</a:t>
            </a:r>
            <a:r>
              <a:rPr lang="en-US" altLang="zh-CN" sz="1800" dirty="0">
                <a:latin typeface="+mn-lt"/>
                <a:ea typeface="+mn-ea"/>
                <a:cs typeface="+mn-cs"/>
              </a:rPr>
              <a:t>3</a:t>
            </a:r>
            <a:r>
              <a:rPr lang="zh-CN" altLang="en-US" sz="1800" dirty="0">
                <a:latin typeface="+mn-lt"/>
                <a:ea typeface="+mn-ea"/>
                <a:cs typeface="+mn-cs"/>
              </a:rPr>
              <a:t>、</a:t>
            </a:r>
            <a:r>
              <a:rPr lang="zh-CN" altLang="zh-CN" sz="1800" dirty="0">
                <a:latin typeface="+mn-lt"/>
                <a:ea typeface="+mn-ea"/>
                <a:cs typeface="+mn-cs"/>
              </a:rPr>
              <a:t>学生之间，选题应尽可能避免重复。</a:t>
            </a:r>
            <a:endParaRPr lang="zh-CN" altLang="zh-CN" sz="1800" dirty="0">
              <a:latin typeface="+mn-lt"/>
              <a:ea typeface="+mn-ea"/>
              <a:cs typeface="+mn-cs"/>
            </a:endParaRPr>
          </a:p>
          <a:p>
            <a:pPr algn="l" eaLnBrk="1" hangingPunct="1"/>
            <a:endParaRPr lang="zh-CN" altLang="zh-CN" sz="14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charRg st="71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charRg st="71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charRg st="71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818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19" name="Rectangle 2"/>
          <p:cNvSpPr>
            <a:spLocks noGrp="1"/>
          </p:cNvSpPr>
          <p:nvPr>
            <p:ph type="ctrTitle"/>
          </p:nvPr>
        </p:nvSpPr>
        <p:spPr>
          <a:xfrm>
            <a:off x="684213" y="1468438"/>
            <a:ext cx="7773987" cy="938212"/>
          </a:xfrm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/>
                <a:ea typeface="楷体_GB2312"/>
              </a:rPr>
              <a:t>选题要适当</a:t>
            </a:r>
            <a:r>
              <a:rPr lang="zh-CN" altLang="en-US" dirty="0"/>
              <a:t> </a:t>
            </a:r>
            <a:endParaRPr lang="zh-CN" altLang="zh-CN" dirty="0"/>
          </a:p>
        </p:txBody>
      </p:sp>
      <p:sp>
        <p:nvSpPr>
          <p:cNvPr id="30724" name="Rectangle 4"/>
          <p:cNvSpPr>
            <a:spLocks noGrp="1"/>
          </p:cNvSpPr>
          <p:nvPr>
            <p:ph type="subTitle"/>
          </p:nvPr>
        </p:nvSpPr>
        <p:spPr>
          <a:xfrm>
            <a:off x="1371600" y="2801938"/>
            <a:ext cx="6400800" cy="2879725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algn="l" eaLnBrk="1" hangingPunct="1">
              <a:lnSpc>
                <a:spcPts val="3275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/>
                <a:ea typeface="楷体_GB2312"/>
              </a:rPr>
              <a:t>题目的大小要适当：</a:t>
            </a:r>
            <a:r>
              <a:rPr lang="zh-CN" altLang="en-US" sz="2400" b="1" dirty="0"/>
              <a:t>确定题目的大小，要根据自己的写作能力而定。</a:t>
            </a:r>
            <a:endParaRPr lang="zh-CN" altLang="en-US" sz="2400" b="1" dirty="0"/>
          </a:p>
          <a:p>
            <a:pPr lvl="0" algn="l" eaLnBrk="1" hangingPunct="1">
              <a:lnSpc>
                <a:spcPts val="3275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_GB2312"/>
                <a:ea typeface="楷体_GB2312"/>
              </a:rPr>
              <a:t>题目的难易程度要适当 ：</a:t>
            </a:r>
            <a:r>
              <a:rPr lang="zh-CN" altLang="en-US" sz="2400" b="1" dirty="0"/>
              <a:t>确定题目的难易，也要根据自己的写作能力而定，量力而为。</a:t>
            </a:r>
            <a:r>
              <a:rPr lang="zh-CN" altLang="en-US" sz="2400" dirty="0"/>
              <a:t> </a:t>
            </a:r>
            <a:endParaRPr lang="zh-CN" altLang="en-US" sz="2400" b="1" dirty="0">
              <a:solidFill>
                <a:srgbClr val="FF0000"/>
              </a:solidFill>
              <a:latin typeface="楷体_GB2312"/>
              <a:ea typeface="楷体_GB2312"/>
            </a:endParaRPr>
          </a:p>
          <a:p>
            <a:pPr lvl="0" algn="l" eaLnBrk="1" hangingPunct="1"/>
            <a:endParaRPr lang="zh-CN" altLang="en-US" sz="2000" dirty="0"/>
          </a:p>
          <a:p>
            <a:pPr lvl="0" algn="l" eaLnBrk="1" hangingPunct="1"/>
            <a:endParaRPr lang="zh-CN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charRg st="31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charRg st="31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charRg st="31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5842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3" name="Rectangle 2"/>
          <p:cNvSpPr>
            <a:spLocks noGrp="1"/>
          </p:cNvSpPr>
          <p:nvPr>
            <p:ph type="ctrTitle"/>
          </p:nvPr>
        </p:nvSpPr>
        <p:spPr>
          <a:xfrm>
            <a:off x="684213" y="1425575"/>
            <a:ext cx="7773987" cy="938213"/>
          </a:xfrm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/>
                <a:ea typeface="楷体_GB2312"/>
              </a:rPr>
              <a:t>建议：联系工作实际选题</a:t>
            </a:r>
            <a:r>
              <a:rPr lang="zh-CN" altLang="en-US" dirty="0"/>
              <a:t> </a:t>
            </a:r>
            <a:endParaRPr lang="zh-CN" altLang="zh-CN" dirty="0"/>
          </a:p>
        </p:txBody>
      </p:sp>
      <p:sp>
        <p:nvSpPr>
          <p:cNvPr id="29700" name="Rectangle 4"/>
          <p:cNvSpPr>
            <a:spLocks noGrp="1"/>
          </p:cNvSpPr>
          <p:nvPr>
            <p:ph type="subTitle"/>
          </p:nvPr>
        </p:nvSpPr>
        <p:spPr>
          <a:xfrm>
            <a:off x="1371600" y="2520950"/>
            <a:ext cx="6400800" cy="3276600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algn="l" eaLnBrk="1" hangingPunct="1">
              <a:lnSpc>
                <a:spcPts val="3000"/>
              </a:lnSpc>
              <a:spcBef>
                <a:spcPct val="0"/>
              </a:spcBef>
            </a:pPr>
            <a:r>
              <a:rPr lang="en-US" altLang="zh-CN" sz="2000" dirty="0"/>
              <a:t>1</a:t>
            </a:r>
            <a:r>
              <a:rPr lang="zh-CN" altLang="en-US" sz="2000" dirty="0"/>
              <a:t>、结合我国行政管理实践，特别是自身工作实际，提倡选择应用性较强的课题，特别鼓励结合当前社会实践亟待解决的实际问题进行研究。</a:t>
            </a:r>
            <a:endParaRPr lang="zh-CN" altLang="en-US" sz="2000" dirty="0"/>
          </a:p>
          <a:p>
            <a:pPr lvl="0" algn="l" eaLnBrk="1" hangingPunct="1">
              <a:lnSpc>
                <a:spcPts val="3000"/>
              </a:lnSpc>
              <a:spcBef>
                <a:spcPct val="0"/>
              </a:spcBef>
            </a:pPr>
            <a:r>
              <a:rPr lang="en-US" altLang="zh-CN" sz="2000" dirty="0"/>
              <a:t>2</a:t>
            </a:r>
            <a:r>
              <a:rPr lang="zh-CN" altLang="en-US" sz="2000" dirty="0"/>
              <a:t>、立足于本地甚至是本单位的工作进行选题。</a:t>
            </a:r>
            <a:endParaRPr lang="zh-CN" altLang="en-US" sz="2000" dirty="0"/>
          </a:p>
          <a:p>
            <a:pPr lvl="0" algn="l" eaLnBrk="1" hangingPunct="1">
              <a:lnSpc>
                <a:spcPts val="3000"/>
              </a:lnSpc>
              <a:spcBef>
                <a:spcPct val="0"/>
              </a:spcBef>
            </a:pPr>
            <a:r>
              <a:rPr lang="en-US" altLang="zh-CN" sz="2000" dirty="0"/>
              <a:t>3</a:t>
            </a:r>
            <a:r>
              <a:rPr lang="zh-CN" altLang="en-US" sz="2000" dirty="0"/>
              <a:t>、可以考虑选些与自己工作有关的论题，将理论与实践紧密结合起来，使自己的实践工作经验上升为理论。</a:t>
            </a:r>
            <a:r>
              <a:rPr lang="en-US" altLang="zh-CN" sz="2000" dirty="0"/>
              <a:t>4</a:t>
            </a:r>
            <a:r>
              <a:rPr lang="zh-CN" altLang="en-US" sz="2000" dirty="0"/>
              <a:t>、通过大学学习所掌握到的理论去分析和解决自己实际工作问题。 </a:t>
            </a:r>
            <a:endParaRPr lang="zh-CN" altLang="en-US" sz="2000" dirty="0"/>
          </a:p>
          <a:p>
            <a:pPr lvl="0" algn="l" eaLnBrk="1" hangingPunct="1"/>
            <a:endParaRPr lang="zh-CN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64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charRg st="64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86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charRg st="86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charRg st="86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charRg st="86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6866" name="Picture 5" descr="未标题-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7" name="Rectangle 2"/>
          <p:cNvSpPr>
            <a:spLocks noGrp="1"/>
          </p:cNvSpPr>
          <p:nvPr>
            <p:ph type="ctrTitle"/>
          </p:nvPr>
        </p:nvSpPr>
        <p:spPr>
          <a:xfrm>
            <a:off x="773113" y="1460500"/>
            <a:ext cx="7773987" cy="1071563"/>
          </a:xfrm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/>
                <a:ea typeface="楷体_GB2312"/>
              </a:rPr>
              <a:t>政府管理、非政府公共组织管理与企业内部行政管理</a:t>
            </a:r>
            <a:r>
              <a:rPr lang="zh-CN" altLang="en-US" dirty="0"/>
              <a:t> </a:t>
            </a:r>
            <a:endParaRPr lang="zh-CN" altLang="zh-CN" dirty="0"/>
          </a:p>
        </p:txBody>
      </p:sp>
      <p:sp>
        <p:nvSpPr>
          <p:cNvPr id="27652" name="Rectangle 4"/>
          <p:cNvSpPr>
            <a:spLocks noGrp="1"/>
          </p:cNvSpPr>
          <p:nvPr>
            <p:ph type="subTitle"/>
          </p:nvPr>
        </p:nvSpPr>
        <p:spPr>
          <a:xfrm>
            <a:off x="1371600" y="3022600"/>
            <a:ext cx="6400800" cy="2879725"/>
          </a:xfrm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algn="l" eaLnBrk="1" hangingPunct="1">
              <a:lnSpc>
                <a:spcPct val="9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_GB2312"/>
                <a:ea typeface="楷体_GB2312"/>
              </a:rPr>
              <a:t>政府管理</a:t>
            </a:r>
            <a:r>
              <a:rPr lang="en-US" altLang="zh-CN" sz="2400" b="1" dirty="0">
                <a:solidFill>
                  <a:srgbClr val="FF0000"/>
                </a:solidFill>
                <a:latin typeface="楷体_GB2312"/>
                <a:ea typeface="楷体_GB2312"/>
              </a:rPr>
              <a:t>:</a:t>
            </a:r>
            <a:r>
              <a:rPr lang="zh-CN" altLang="en-US" sz="2000" dirty="0"/>
              <a:t>一般从政府主体性角度进行研究，如政府能力等。</a:t>
            </a:r>
            <a:endParaRPr lang="zh-CN" altLang="en-US" sz="2000" dirty="0"/>
          </a:p>
          <a:p>
            <a:pPr lvl="0" algn="l" eaLnBrk="1" hangingPunct="1">
              <a:lnSpc>
                <a:spcPct val="9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_GB2312"/>
                <a:ea typeface="楷体_GB2312"/>
              </a:rPr>
              <a:t>非政府公共组织管理：</a:t>
            </a:r>
            <a:r>
              <a:rPr lang="zh-CN" altLang="en-US" sz="2000" dirty="0"/>
              <a:t>如事业单位人事制度改革、人事分类制度改革、危机管理中的非政府公共组织作用等，都可以作为选题。</a:t>
            </a:r>
            <a:endParaRPr lang="zh-CN" altLang="en-US" sz="2000" dirty="0"/>
          </a:p>
          <a:p>
            <a:pPr lvl="0" algn="l" eaLnBrk="1" hangingPunct="1">
              <a:lnSpc>
                <a:spcPct val="9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_GB2312"/>
                <a:ea typeface="楷体_GB2312"/>
              </a:rPr>
              <a:t>企业内部行政管理：</a:t>
            </a:r>
            <a:r>
              <a:rPr lang="zh-CN" altLang="en-US" sz="2000" dirty="0"/>
              <a:t>行政管理不同于企业管理，但企业内部管理属于企业行政管理，如企业内部人力资源管理问题、安全管理、企业招聘、人员培训等。</a:t>
            </a:r>
            <a:r>
              <a:rPr lang="zh-CN" altLang="en-US" sz="2800" dirty="0"/>
              <a:t> </a:t>
            </a:r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28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charRg st="28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charRg st="85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charRg st="85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l_h_f"/>
  <p:tag name="KSO_WM_UNIT_INDEX" val="1_1_1"/>
  <p:tag name="KSO_WM_UNIT_ID" val="custom180_8*l_h_f*1_1_1"/>
  <p:tag name="KSO_WM_UNIT_CLEAR" val="1"/>
  <p:tag name="KSO_WM_UNIT_LAYERLEVEL" val="1_1_1"/>
  <p:tag name="KSO_WM_UNIT_VALUE" val="19"/>
  <p:tag name="KSO_WM_UNIT_HIGHLIGHT" val="0"/>
  <p:tag name="KSO_WM_UNIT_COMPATIBLE" val="0"/>
  <p:tag name="KSO_WM_UNIT_PRESET_TEXT_INDEX" val="3"/>
  <p:tag name="KSO_WM_DIAGRAM_GROUP_CODE" val="l1-1"/>
  <p:tag name="KSO_WM_UNIT_PRESET_TEXT_LEN" val="17"/>
  <p:tag name="KSO_WM_UNIT_TEXT_FILL_FORE_SCHEMECOLOR_INDEX" val="5"/>
  <p:tag name="KSO_WM_UNIT_TEXT_FILL_TYPE" val="1"/>
  <p:tag name="KSO_WM_UNIT_USESOURCEFORMAT_APPLY" val="1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a"/>
  <p:tag name="KSO_WM_UNIT_INDEX" val="1"/>
  <p:tag name="KSO_WM_UNIT_ID" val="custom180_8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" val="CONTENTS"/>
</p:tagLst>
</file>

<file path=ppt/tags/tag11.xml><?xml version="1.0" encoding="utf-8"?>
<p:tagLst xmlns:p="http://schemas.openxmlformats.org/presentationml/2006/main">
  <p:tag name="KSO_WM_TEMPLATE_CATEGORY" val="custom"/>
  <p:tag name="KSO_WM_TEMPLATE_INDEX" val="180"/>
  <p:tag name="KSO_WM_SLIDE_ID" val="custom180_8"/>
  <p:tag name="KSO_WM_SLIDE_INDEX" val="8"/>
  <p:tag name="KSO_WM_SLIDE_ITEM_CNT" val="3"/>
  <p:tag name="KSO_WM_SLIDE_LAYOUT" val="a_l"/>
  <p:tag name="KSO_WM_SLIDE_LAYOUT_CNT" val="1_1"/>
  <p:tag name="KSO_WM_SLIDE_TYPE" val="contents"/>
  <p:tag name="KSO_WM_BEAUTIFY_FLAG" val="#wm#"/>
  <p:tag name="KSO_WM_TAG_VERSION" val="1.0"/>
  <p:tag name="KSO_WM_DIAGRAM_GROUP_CODE" val="l1-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l_i"/>
  <p:tag name="KSO_WM_UNIT_INDEX" val="1_1"/>
  <p:tag name="KSO_WM_UNIT_ID" val="custom180_8*l_i*1_1"/>
  <p:tag name="KSO_WM_UNIT_CLEAR" val="1"/>
  <p:tag name="KSO_WM_UNIT_LAYERLEVEL" val="1_1"/>
  <p:tag name="KSO_WM_DIAGRAM_GROUP_CODE" val="l1-1"/>
  <p:tag name="KSO_WM_UNIT_LINE_FORE_SCHEMECOLOR_INDEX" val="5"/>
  <p:tag name="KSO_WM_UNIT_LINE_FILL_TYPE" val="2"/>
  <p:tag name="KSO_WM_UNIT_USESOURCEFORMAT_APPLY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l_i"/>
  <p:tag name="KSO_WM_UNIT_INDEX" val="1_2"/>
  <p:tag name="KSO_WM_UNIT_ID" val="custom180_8*l_i*1_2"/>
  <p:tag name="KSO_WM_UNIT_CLEAR" val="1"/>
  <p:tag name="KSO_WM_UNIT_LAYERLEVEL" val="1_1"/>
  <p:tag name="KSO_WM_DIAGRAM_GROUP_CODE" val="l1-1"/>
  <p:tag name="KSO_WM_UNIT_TEXT_FILL_FORE_SCHEMECOLOR_INDEX" val="5"/>
  <p:tag name="KSO_WM_UNIT_TEXT_FILL_TYPE" val="1"/>
  <p:tag name="KSO_WM_UNIT_USESOURCEFORMAT_APPLY" val="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l_h_f"/>
  <p:tag name="KSO_WM_UNIT_INDEX" val="1_2_1"/>
  <p:tag name="KSO_WM_UNIT_ID" val="custom180_8*l_h_f*1_2_1"/>
  <p:tag name="KSO_WM_UNIT_CLEAR" val="1"/>
  <p:tag name="KSO_WM_UNIT_LAYERLEVEL" val="1_1_1"/>
  <p:tag name="KSO_WM_UNIT_VALUE" val="19"/>
  <p:tag name="KSO_WM_UNIT_HIGHLIGHT" val="0"/>
  <p:tag name="KSO_WM_UNIT_COMPATIBLE" val="0"/>
  <p:tag name="KSO_WM_UNIT_PRESET_TEXT_INDEX" val="3"/>
  <p:tag name="KSO_WM_DIAGRAM_GROUP_CODE" val="l1-1"/>
  <p:tag name="KSO_WM_UNIT_PRESET_TEXT_LEN" val="17"/>
  <p:tag name="KSO_WM_UNIT_TEXT_FILL_FORE_SCHEMECOLOR_INDEX" val="5"/>
  <p:tag name="KSO_WM_UNIT_TEXT_FILL_TYPE" val="1"/>
  <p:tag name="KSO_WM_UNIT_USESOURCEFORMAT_APPLY" val="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l_i"/>
  <p:tag name="KSO_WM_UNIT_INDEX" val="1_3"/>
  <p:tag name="KSO_WM_UNIT_ID" val="custom180_8*l_i*1_3"/>
  <p:tag name="KSO_WM_UNIT_CLEAR" val="1"/>
  <p:tag name="KSO_WM_UNIT_LAYERLEVEL" val="1_1"/>
  <p:tag name="KSO_WM_DIAGRAM_GROUP_CODE" val="l1-1"/>
  <p:tag name="KSO_WM_UNIT_LINE_FORE_SCHEMECOLOR_INDEX" val="5"/>
  <p:tag name="KSO_WM_UNIT_LINE_FILL_TYPE" val="2"/>
  <p:tag name="KSO_WM_UNIT_USESOURCEFORMAT_APPLY" val="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l_i"/>
  <p:tag name="KSO_WM_UNIT_INDEX" val="1_4"/>
  <p:tag name="KSO_WM_UNIT_ID" val="custom180_8*l_i*1_4"/>
  <p:tag name="KSO_WM_UNIT_CLEAR" val="1"/>
  <p:tag name="KSO_WM_UNIT_LAYERLEVEL" val="1_1"/>
  <p:tag name="KSO_WM_DIAGRAM_GROUP_CODE" val="l1-1"/>
  <p:tag name="KSO_WM_UNIT_TEXT_FILL_FORE_SCHEMECOLOR_INDEX" val="5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l_h_f"/>
  <p:tag name="KSO_WM_UNIT_INDEX" val="1_3_1"/>
  <p:tag name="KSO_WM_UNIT_ID" val="custom180_8*l_h_f*1_3_1"/>
  <p:tag name="KSO_WM_UNIT_CLEAR" val="1"/>
  <p:tag name="KSO_WM_UNIT_LAYERLEVEL" val="1_1_1"/>
  <p:tag name="KSO_WM_UNIT_VALUE" val="19"/>
  <p:tag name="KSO_WM_UNIT_HIGHLIGHT" val="0"/>
  <p:tag name="KSO_WM_UNIT_COMPATIBLE" val="0"/>
  <p:tag name="KSO_WM_UNIT_PRESET_TEXT_INDEX" val="3"/>
  <p:tag name="KSO_WM_DIAGRAM_GROUP_CODE" val="l1-1"/>
  <p:tag name="KSO_WM_UNIT_PRESET_TEXT_LEN" val="17"/>
  <p:tag name="KSO_WM_UNIT_TEXT_FILL_FORE_SCHEMECOLOR_INDEX" val="5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l_i"/>
  <p:tag name="KSO_WM_UNIT_INDEX" val="1_5"/>
  <p:tag name="KSO_WM_UNIT_ID" val="custom180_8*l_i*1_5"/>
  <p:tag name="KSO_WM_UNIT_CLEAR" val="1"/>
  <p:tag name="KSO_WM_UNIT_LAYERLEVEL" val="1_1"/>
  <p:tag name="KSO_WM_DIAGRAM_GROUP_CODE" val="l1-1"/>
  <p:tag name="KSO_WM_UNIT_LINE_FORE_SCHEMECOLOR_INDEX" val="5"/>
  <p:tag name="KSO_WM_UNIT_LINE_FILL_TYPE" val="2"/>
  <p:tag name="KSO_WM_UNIT_USESOURCEFORMAT_APPLY" val="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l_i"/>
  <p:tag name="KSO_WM_UNIT_INDEX" val="1_6"/>
  <p:tag name="KSO_WM_UNIT_ID" val="custom180_8*l_i*1_6"/>
  <p:tag name="KSO_WM_UNIT_CLEAR" val="1"/>
  <p:tag name="KSO_WM_UNIT_LAYERLEVEL" val="1_1"/>
  <p:tag name="KSO_WM_DIAGRAM_GROUP_CODE" val="l1-1"/>
  <p:tag name="KSO_WM_UNIT_TEXT_FILL_FORE_SCHEMECOLOR_INDEX" val="5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000120140530A61PPBG">
  <a:themeElements>
    <a:clrScheme name="自定义 1">
      <a:dk1>
        <a:srgbClr val="3F3F3F"/>
      </a:dk1>
      <a:lt1>
        <a:sysClr val="window" lastClr="FFFFFF"/>
      </a:lt1>
      <a:dk2>
        <a:srgbClr val="3F3F3F"/>
      </a:dk2>
      <a:lt2>
        <a:srgbClr val="FFFFFF"/>
      </a:lt2>
      <a:accent1>
        <a:srgbClr val="76AA30"/>
      </a:accent1>
      <a:accent2>
        <a:srgbClr val="BED15D"/>
      </a:accent2>
      <a:accent3>
        <a:srgbClr val="38A68C"/>
      </a:accent3>
      <a:accent4>
        <a:srgbClr val="C5BE27"/>
      </a:accent4>
      <a:accent5>
        <a:srgbClr val="555835"/>
      </a:accent5>
      <a:accent6>
        <a:srgbClr val="3AA5BA"/>
      </a:accent6>
      <a:hlink>
        <a:srgbClr val="0070C0"/>
      </a:hlink>
      <a:folHlink>
        <a:srgbClr val="7F7F7F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3490</Words>
  <Application>WPS 演示</Application>
  <PresentationFormat>全屏显示(4:3)</PresentationFormat>
  <Paragraphs>175</Paragraphs>
  <Slides>20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黑体</vt:lpstr>
      <vt:lpstr>幼圆</vt:lpstr>
      <vt:lpstr>楷体</vt:lpstr>
      <vt:lpstr>华文中宋</vt:lpstr>
      <vt:lpstr>楷体_GB2312</vt:lpstr>
      <vt:lpstr>Arial Unicode MS</vt:lpstr>
      <vt:lpstr>Calibri</vt:lpstr>
      <vt:lpstr>隶书</vt:lpstr>
      <vt:lpstr>新宋体</vt:lpstr>
      <vt:lpstr>默认设计模板</vt:lpstr>
      <vt:lpstr>1_默认设计模板</vt:lpstr>
      <vt:lpstr>1_A000120140530A61PPBG</vt:lpstr>
      <vt:lpstr>行政管理专业 本科毕业论文辅导讲座</vt:lpstr>
      <vt:lpstr>PowerPoint 演示文稿</vt:lpstr>
      <vt:lpstr>一、目的和任务</vt:lpstr>
      <vt:lpstr>二、毕业论文形式</vt:lpstr>
      <vt:lpstr>三、毕业论文要求</vt:lpstr>
      <vt:lpstr>四、毕业论文选题</vt:lpstr>
      <vt:lpstr>选题要适当 </vt:lpstr>
      <vt:lpstr>建议：联系工作实际选题 </vt:lpstr>
      <vt:lpstr>政府管理、非政府公共组织管理与企业内部行政管理 </vt:lpstr>
      <vt:lpstr>选题要有新意</vt:lpstr>
      <vt:lpstr>组织内部管理与对外管理 </vt:lpstr>
      <vt:lpstr>五、资料的搜集和整理</vt:lpstr>
      <vt:lpstr>六、写作提纲的拟定</vt:lpstr>
      <vt:lpstr>七、论文的框架结构</vt:lpstr>
      <vt:lpstr>八、论文的格式规范</vt:lpstr>
      <vt:lpstr>九、论文的修改</vt:lpstr>
      <vt:lpstr>十、毕业论文写作中常出现的问题</vt:lpstr>
      <vt:lpstr>论文要独创</vt:lpstr>
      <vt:lpstr>论文管理平台的操作</vt:lpstr>
      <vt:lpstr>祝大家选题顺利，撰写顺利，一切顺利</vt:lpstr>
    </vt:vector>
  </TitlesOfParts>
  <Company>tstvu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*</dc:creator>
  <cp:lastModifiedBy>Administrator</cp:lastModifiedBy>
  <cp:revision>68</cp:revision>
  <dcterms:created xsi:type="dcterms:W3CDTF">2010-04-09T07:32:00Z</dcterms:created>
  <dcterms:modified xsi:type="dcterms:W3CDTF">2017-12-27T02:12:12Z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